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582" r:id="rId3"/>
    <p:sldId id="583" r:id="rId4"/>
    <p:sldId id="584" r:id="rId5"/>
    <p:sldId id="585" r:id="rId6"/>
    <p:sldId id="586" r:id="rId7"/>
    <p:sldId id="588" r:id="rId8"/>
    <p:sldId id="587" r:id="rId9"/>
    <p:sldId id="589" r:id="rId10"/>
    <p:sldId id="590" r:id="rId11"/>
    <p:sldId id="591" r:id="rId12"/>
    <p:sldId id="592" r:id="rId13"/>
    <p:sldId id="593" r:id="rId14"/>
    <p:sldId id="594" r:id="rId15"/>
    <p:sldId id="596" r:id="rId16"/>
    <p:sldId id="597" r:id="rId17"/>
    <p:sldId id="599" r:id="rId18"/>
    <p:sldId id="598" r:id="rId19"/>
    <p:sldId id="600" r:id="rId20"/>
    <p:sldId id="604" r:id="rId21"/>
    <p:sldId id="602" r:id="rId2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C6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9" autoAdjust="0"/>
    <p:restoredTop sz="95059" autoAdjust="0"/>
  </p:normalViewPr>
  <p:slideViewPr>
    <p:cSldViewPr snapToGrid="0">
      <p:cViewPr varScale="1">
        <p:scale>
          <a:sx n="110" d="100"/>
          <a:sy n="110" d="100"/>
        </p:scale>
        <p:origin x="5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j-lt"/>
        <a:ea typeface="+mj-ea"/>
        <a:cs typeface="+mj-cs"/>
        <a:sym typeface="맑은 고딕"/>
      </a:defRPr>
    </a:lvl1pPr>
    <a:lvl2pPr indent="228600" latinLnBrk="0">
      <a:spcBef>
        <a:spcPts val="400"/>
      </a:spcBef>
      <a:defRPr sz="1200">
        <a:latin typeface="+mj-lt"/>
        <a:ea typeface="+mj-ea"/>
        <a:cs typeface="+mj-cs"/>
        <a:sym typeface="맑은 고딕"/>
      </a:defRPr>
    </a:lvl2pPr>
    <a:lvl3pPr indent="457200" latinLnBrk="0">
      <a:spcBef>
        <a:spcPts val="400"/>
      </a:spcBef>
      <a:defRPr sz="1200">
        <a:latin typeface="+mj-lt"/>
        <a:ea typeface="+mj-ea"/>
        <a:cs typeface="+mj-cs"/>
        <a:sym typeface="맑은 고딕"/>
      </a:defRPr>
    </a:lvl3pPr>
    <a:lvl4pPr indent="685800" latinLnBrk="0">
      <a:spcBef>
        <a:spcPts val="400"/>
      </a:spcBef>
      <a:defRPr sz="1200">
        <a:latin typeface="+mj-lt"/>
        <a:ea typeface="+mj-ea"/>
        <a:cs typeface="+mj-cs"/>
        <a:sym typeface="맑은 고딕"/>
      </a:defRPr>
    </a:lvl4pPr>
    <a:lvl5pPr indent="914400" latinLnBrk="0">
      <a:spcBef>
        <a:spcPts val="400"/>
      </a:spcBef>
      <a:defRPr sz="1200">
        <a:latin typeface="+mj-lt"/>
        <a:ea typeface="+mj-ea"/>
        <a:cs typeface="+mj-cs"/>
        <a:sym typeface="맑은 고딕"/>
      </a:defRPr>
    </a:lvl5pPr>
    <a:lvl6pPr indent="1143000" latinLnBrk="0">
      <a:spcBef>
        <a:spcPts val="400"/>
      </a:spcBef>
      <a:defRPr sz="1200">
        <a:latin typeface="+mj-lt"/>
        <a:ea typeface="+mj-ea"/>
        <a:cs typeface="+mj-cs"/>
        <a:sym typeface="맑은 고딕"/>
      </a:defRPr>
    </a:lvl6pPr>
    <a:lvl7pPr indent="1371600" latinLnBrk="0">
      <a:spcBef>
        <a:spcPts val="400"/>
      </a:spcBef>
      <a:defRPr sz="1200">
        <a:latin typeface="+mj-lt"/>
        <a:ea typeface="+mj-ea"/>
        <a:cs typeface="+mj-cs"/>
        <a:sym typeface="맑은 고딕"/>
      </a:defRPr>
    </a:lvl7pPr>
    <a:lvl8pPr indent="1600200" latinLnBrk="0">
      <a:spcBef>
        <a:spcPts val="400"/>
      </a:spcBef>
      <a:defRPr sz="1200">
        <a:latin typeface="+mj-lt"/>
        <a:ea typeface="+mj-ea"/>
        <a:cs typeface="+mj-cs"/>
        <a:sym typeface="맑은 고딕"/>
      </a:defRPr>
    </a:lvl8pPr>
    <a:lvl9pPr indent="1828800" latinLnBrk="0">
      <a:spcBef>
        <a:spcPts val="400"/>
      </a:spcBef>
      <a:defRPr sz="1200">
        <a:latin typeface="+mj-lt"/>
        <a:ea typeface="+mj-ea"/>
        <a:cs typeface="+mj-cs"/>
        <a:sym typeface="맑은 고딕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12" descr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02" y="-2542"/>
            <a:ext cx="12220858" cy="6874234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직사각형 7"/>
          <p:cNvSpPr txBox="1"/>
          <p:nvPr/>
        </p:nvSpPr>
        <p:spPr>
          <a:xfrm>
            <a:off x="93053" y="6605562"/>
            <a:ext cx="4901119" cy="226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Copyright@2017 SK Co. Ltd. All Rights Reserved</a:t>
            </a:r>
          </a:p>
        </p:txBody>
      </p:sp>
      <p:sp>
        <p:nvSpPr>
          <p:cNvPr id="24" name="직사각형 1"/>
          <p:cNvSpPr/>
          <p:nvPr/>
        </p:nvSpPr>
        <p:spPr>
          <a:xfrm>
            <a:off x="-19140" y="836711"/>
            <a:ext cx="12226901" cy="57606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25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215680" y="980728"/>
            <a:ext cx="11760642" cy="5426170"/>
          </a:xfrm>
          <a:prstGeom prst="rect">
            <a:avLst/>
          </a:prstGeom>
        </p:spPr>
        <p:txBody>
          <a:bodyPr/>
          <a:lstStyle>
            <a:lvl1pPr marL="342907" indent="-342907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514362" indent="-342907"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>
              <a:buFont typeface="Arial"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290668" indent="-390534">
              <a:buFont typeface="Arial"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1786776" indent="-531030">
              <a:buFont typeface="Arial"/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6" name="제목 텍스트"/>
          <p:cNvSpPr txBox="1">
            <a:spLocks noGrp="1"/>
          </p:cNvSpPr>
          <p:nvPr>
            <p:ph type="title"/>
          </p:nvPr>
        </p:nvSpPr>
        <p:spPr>
          <a:xfrm>
            <a:off x="143342" y="44638"/>
            <a:ext cx="11921778" cy="73377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4"/>
          <p:cNvSpPr/>
          <p:nvPr/>
        </p:nvSpPr>
        <p:spPr>
          <a:xfrm rot="5400000">
            <a:off x="3371220" y="861636"/>
            <a:ext cx="1080122" cy="886257"/>
          </a:xfrm>
          <a:prstGeom prst="triangle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3" name="직사각형 3"/>
          <p:cNvSpPr/>
          <p:nvPr/>
        </p:nvSpPr>
        <p:spPr>
          <a:xfrm>
            <a:off x="-3" y="-1"/>
            <a:ext cx="3791750" cy="6868608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4" name="직사각형 8"/>
          <p:cNvSpPr txBox="1"/>
          <p:nvPr/>
        </p:nvSpPr>
        <p:spPr>
          <a:xfrm>
            <a:off x="741118" y="945598"/>
            <a:ext cx="2212820" cy="646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4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INDEX</a:t>
            </a:r>
          </a:p>
        </p:txBody>
      </p:sp>
      <p:sp>
        <p:nvSpPr>
          <p:cNvPr id="5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4500745" y="476672"/>
            <a:ext cx="7475578" cy="5904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" name="제목 텍스트"/>
          <p:cNvSpPr txBox="1">
            <a:spLocks noGrp="1"/>
          </p:cNvSpPr>
          <p:nvPr>
            <p:ph type="title"/>
          </p:nvPr>
        </p:nvSpPr>
        <p:spPr>
          <a:xfrm>
            <a:off x="1826683" y="1371600"/>
            <a:ext cx="9753601" cy="4651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/>
          <a:p>
            <a:r>
              <a:t>제목 텍스트</a:t>
            </a:r>
          </a:p>
        </p:txBody>
      </p:sp>
      <p:sp>
        <p:nvSpPr>
          <p:cNvPr id="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322980" y="6465213"/>
            <a:ext cx="192584" cy="1600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indent="25400">
              <a:lnSpc>
                <a:spcPts val="1200"/>
              </a:lnSpc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l" defTabSz="91442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0" algn="l" defTabSz="91442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0" algn="l" defTabSz="91442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0" algn="l" defTabSz="91442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0" algn="l" defTabSz="91442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0" marR="0" indent="0" algn="l" defTabSz="91442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0" marR="0" indent="0" algn="l" defTabSz="91442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0" marR="0" indent="0" algn="l" defTabSz="91442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0" marR="0" indent="0" algn="l" defTabSz="91442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titleStyle>
    <p:bodyStyle>
      <a:lvl1pPr marL="0" marR="0" indent="0" algn="l" defTabSz="914421" rtl="0" latinLnBrk="0">
        <a:lnSpc>
          <a:spcPct val="110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498033" marR="0" indent="-326579" algn="l" defTabSz="914421" rtl="0" latinLnBrk="0">
        <a:lnSpc>
          <a:spcPct val="110000"/>
        </a:lnSpc>
        <a:spcBef>
          <a:spcPts val="1200"/>
        </a:spcBef>
        <a:spcAft>
          <a:spcPts val="0"/>
        </a:spcAft>
        <a:buClrTx/>
        <a:buSzPct val="100000"/>
        <a:buFontTx/>
        <a:buChar char="−"/>
        <a:tabLst/>
        <a:defRPr sz="32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912836" marR="0" indent="-381009" algn="l" defTabSz="914421" rtl="0" latinLnBrk="0">
        <a:lnSpc>
          <a:spcPct val="110000"/>
        </a:lnSpc>
        <a:spcBef>
          <a:spcPts val="1200"/>
        </a:spcBef>
        <a:spcAft>
          <a:spcPts val="0"/>
        </a:spcAft>
        <a:buClrTx/>
        <a:buSzPct val="100000"/>
        <a:buFontTx/>
        <a:buChar char="•"/>
        <a:tabLst/>
        <a:defRPr sz="32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1316704" marR="0" indent="-416570" algn="l" defTabSz="914421" rtl="0" latinLnBrk="0">
        <a:lnSpc>
          <a:spcPct val="110000"/>
        </a:lnSpc>
        <a:spcBef>
          <a:spcPts val="1200"/>
        </a:spcBef>
        <a:spcAft>
          <a:spcPts val="0"/>
        </a:spcAft>
        <a:buClrTx/>
        <a:buSzPct val="100000"/>
        <a:buFontTx/>
        <a:buChar char="➢"/>
        <a:tabLst/>
        <a:defRPr sz="32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1822179" marR="0" indent="-566434" algn="l" defTabSz="914421" rtl="0" latinLnBrk="0">
        <a:lnSpc>
          <a:spcPct val="110000"/>
        </a:lnSpc>
        <a:spcBef>
          <a:spcPts val="1200"/>
        </a:spcBef>
        <a:spcAft>
          <a:spcPts val="0"/>
        </a:spcAft>
        <a:buClrTx/>
        <a:buSzPct val="100000"/>
        <a:buFontTx/>
        <a:buChar char="✓"/>
        <a:tabLst/>
        <a:defRPr sz="32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2651824" marR="0" indent="-365767" algn="l" defTabSz="914421" rtl="0" latinLnBrk="0">
        <a:lnSpc>
          <a:spcPct val="110000"/>
        </a:lnSpc>
        <a:spcBef>
          <a:spcPts val="1200"/>
        </a:spcBef>
        <a:spcAft>
          <a:spcPts val="0"/>
        </a:spcAft>
        <a:buClrTx/>
        <a:buSzPct val="100000"/>
        <a:buFontTx/>
        <a:buChar char="•"/>
        <a:tabLst/>
        <a:defRPr sz="32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3109036" marR="0" indent="-365767" algn="l" defTabSz="914421" rtl="0" latinLnBrk="0">
        <a:lnSpc>
          <a:spcPct val="110000"/>
        </a:lnSpc>
        <a:spcBef>
          <a:spcPts val="1200"/>
        </a:spcBef>
        <a:spcAft>
          <a:spcPts val="0"/>
        </a:spcAft>
        <a:buClrTx/>
        <a:buSzPct val="100000"/>
        <a:buFontTx/>
        <a:buChar char="•"/>
        <a:tabLst/>
        <a:defRPr sz="32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3566247" marR="0" indent="-365767" algn="l" defTabSz="914421" rtl="0" latinLnBrk="0">
        <a:lnSpc>
          <a:spcPct val="110000"/>
        </a:lnSpc>
        <a:spcBef>
          <a:spcPts val="1200"/>
        </a:spcBef>
        <a:spcAft>
          <a:spcPts val="0"/>
        </a:spcAft>
        <a:buClrTx/>
        <a:buSzPct val="100000"/>
        <a:buFontTx/>
        <a:buChar char="•"/>
        <a:tabLst/>
        <a:defRPr sz="32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4023459" marR="0" indent="-365769" algn="l" defTabSz="914421" rtl="0" latinLnBrk="0">
        <a:lnSpc>
          <a:spcPct val="110000"/>
        </a:lnSpc>
        <a:spcBef>
          <a:spcPts val="1200"/>
        </a:spcBef>
        <a:spcAft>
          <a:spcPts val="0"/>
        </a:spcAft>
        <a:buClrTx/>
        <a:buSzPct val="100000"/>
        <a:buFontTx/>
        <a:buChar char="•"/>
        <a:tabLst/>
        <a:defRPr sz="32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25400" algn="l" defTabSz="914400" rtl="0" latinLnBrk="0">
        <a:lnSpc>
          <a:spcPts val="1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25400" algn="l" defTabSz="914400" rtl="0" latinLnBrk="0">
        <a:lnSpc>
          <a:spcPts val="1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25400" algn="l" defTabSz="914400" rtl="0" latinLnBrk="0">
        <a:lnSpc>
          <a:spcPts val="1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25400" algn="l" defTabSz="914400" rtl="0" latinLnBrk="0">
        <a:lnSpc>
          <a:spcPts val="1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25400" algn="l" defTabSz="914400" rtl="0" latinLnBrk="0">
        <a:lnSpc>
          <a:spcPts val="1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5400" algn="l" defTabSz="914400" rtl="0" latinLnBrk="0">
        <a:lnSpc>
          <a:spcPts val="1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5400" algn="l" defTabSz="914400" rtl="0" latinLnBrk="0">
        <a:lnSpc>
          <a:spcPts val="1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25400" algn="l" defTabSz="914400" rtl="0" latinLnBrk="0">
        <a:lnSpc>
          <a:spcPts val="1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25400" algn="l" defTabSz="914400" rtl="0" latinLnBrk="0">
        <a:lnSpc>
          <a:spcPts val="1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10"/>
          <p:cNvSpPr txBox="1">
            <a:spLocks noGrp="1"/>
          </p:cNvSpPr>
          <p:nvPr>
            <p:ph type="sldNum" sz="quarter" idx="4294967295"/>
          </p:nvPr>
        </p:nvSpPr>
        <p:spPr>
          <a:xfrm>
            <a:off x="11322980" y="6465213"/>
            <a:ext cx="127001" cy="1600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</a:t>
            </a:fld>
            <a:endParaRPr/>
          </a:p>
        </p:txBody>
      </p:sp>
      <p:pic>
        <p:nvPicPr>
          <p:cNvPr id="37" name="그림 8" descr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"/>
            <a:ext cx="12192000" cy="6868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그림 2" descr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952226" cy="79362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" name="그룹 1"/>
          <p:cNvGrpSpPr/>
          <p:nvPr/>
        </p:nvGrpSpPr>
        <p:grpSpPr>
          <a:xfrm>
            <a:off x="4845574" y="2924943"/>
            <a:ext cx="7300705" cy="3505450"/>
            <a:chOff x="0" y="0"/>
            <a:chExt cx="7300704" cy="3505449"/>
          </a:xfrm>
        </p:grpSpPr>
        <p:sp>
          <p:nvSpPr>
            <p:cNvPr id="39" name="Rectangle 2"/>
            <p:cNvSpPr txBox="1"/>
            <p:nvPr/>
          </p:nvSpPr>
          <p:spPr>
            <a:xfrm>
              <a:off x="0" y="0"/>
              <a:ext cx="7300705" cy="2232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normAutofit/>
            </a:bodyPr>
            <a:lstStyle/>
            <a:p>
              <a:pPr>
                <a:lnSpc>
                  <a:spcPct val="110000"/>
                </a:lnSpc>
                <a:defRPr sz="2800" b="1">
                  <a:latin typeface="+mj-lt"/>
                  <a:ea typeface="+mj-ea"/>
                  <a:cs typeface="+mj-cs"/>
                  <a:sym typeface="맑은 고딕"/>
                </a:defRPr>
              </a:pPr>
              <a:r>
                <a:rPr lang="en-US" sz="2800">
                  <a:sym typeface="맑은 고딕"/>
                </a:rPr>
                <a:t>Ambient GAN</a:t>
              </a:r>
              <a:endParaRPr/>
            </a:p>
          </p:txBody>
        </p:sp>
        <p:sp>
          <p:nvSpPr>
            <p:cNvPr id="40" name="Ondertitel 3"/>
            <p:cNvSpPr txBox="1"/>
            <p:nvPr/>
          </p:nvSpPr>
          <p:spPr>
            <a:xfrm>
              <a:off x="522157" y="1758387"/>
              <a:ext cx="6778547" cy="17470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defTabSz="1300368">
                <a:lnSpc>
                  <a:spcPct val="150000"/>
                </a:lnSpc>
                <a:defRPr sz="2800" b="1">
                  <a:latin typeface="Arial"/>
                  <a:ea typeface="Arial"/>
                  <a:cs typeface="Arial"/>
                  <a:sym typeface="Arial"/>
                </a:defRPr>
              </a:pPr>
              <a:r>
                <a:t> Mun Eob Kim</a:t>
              </a:r>
              <a:endParaRPr sz="3000">
                <a:solidFill>
                  <a:srgbClr val="FFD200"/>
                </a:solidFill>
              </a:endParaRPr>
            </a:p>
            <a:p>
              <a:pPr defTabSz="1300368">
                <a:lnSpc>
                  <a:spcPct val="150000"/>
                </a:lnSpc>
                <a:defRPr sz="300">
                  <a:latin typeface="Arial"/>
                  <a:ea typeface="Arial"/>
                  <a:cs typeface="Arial"/>
                  <a:sym typeface="Arial"/>
                </a:defRPr>
              </a:pPr>
              <a:r>
                <a:t>                                                   </a:t>
              </a:r>
              <a:r>
                <a:rPr sz="1800"/>
                <a:t>Pattern Recognition &amp; Machine Intelligence (PMI) Lab </a:t>
              </a:r>
              <a:endParaRPr sz="3000">
                <a:solidFill>
                  <a:srgbClr val="FFD200"/>
                </a:solidFill>
              </a:endParaRPr>
            </a:p>
            <a:p>
              <a:pPr defTabSz="1300368">
                <a:lnSpc>
                  <a:spcPct val="150000"/>
                </a:lnSpc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         Hankuk University of Foreign Studies</a:t>
              </a:r>
              <a:endParaRPr sz="3000">
                <a:solidFill>
                  <a:srgbClr val="FFD200"/>
                </a:solidFill>
              </a:endParaRPr>
            </a:p>
            <a:p>
              <a:pPr defTabSz="1300368">
                <a:lnSpc>
                  <a:spcPct val="150000"/>
                </a:lnSpc>
                <a:defRPr>
                  <a:effectLst>
                    <a:outerShdw blurRad="50800" dist="63500" dir="2700000" rotWithShape="0">
                      <a:srgbClr val="000000">
                        <a:alpha val="4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r>
                <a:t>         </a:t>
              </a:r>
              <a:r>
                <a:rPr>
                  <a:solidFill>
                    <a:srgbClr val="0000FF"/>
                  </a:solidFill>
                </a:rPr>
                <a:t>http://pmilab.wixsite.com/pmi-lab</a:t>
              </a:r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제목 2"/>
          <p:cNvSpPr txBox="1">
            <a:spLocks noGrp="1"/>
          </p:cNvSpPr>
          <p:nvPr>
            <p:ph type="title"/>
          </p:nvPr>
        </p:nvSpPr>
        <p:spPr>
          <a:xfrm>
            <a:off x="143340" y="44638"/>
            <a:ext cx="11921782" cy="733773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lang="en-US"/>
              <a:t>Notation and our approach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내용 개체 틀 1">
                <a:extLst>
                  <a:ext uri="{FF2B5EF4-FFF2-40B4-BE49-F238E27FC236}">
                    <a16:creationId xmlns:a16="http://schemas.microsoft.com/office/drawing/2014/main" id="{A27A2D61-5A99-40B7-B5F4-83CE2DB126CE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43340" y="1007886"/>
                <a:ext cx="11921782" cy="5700732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514355" lvl="1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r : real or true distribution</a:t>
                </a:r>
              </a:p>
              <a:p>
                <a:pPr marL="514355" lvl="1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g : generated distribution</a:t>
                </a:r>
              </a:p>
              <a:p>
                <a:pPr marL="514355" lvl="1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x : underlying space</a:t>
                </a:r>
              </a:p>
              <a:p>
                <a:pPr marL="514355" lvl="1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y : measurement</a:t>
                </a:r>
              </a:p>
              <a:p>
                <a:pPr marL="514355" lvl="1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</m:ctrlPr>
                      </m:sSubSupPr>
                      <m:e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𝒑</m:t>
                        </m:r>
                      </m:e>
                      <m:sub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𝒙</m:t>
                        </m:r>
                      </m:sub>
                      <m:sup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𝒓</m:t>
                        </m:r>
                      </m:sup>
                    </m:sSubSup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 : real underlying distribution 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</m:ctrlPr>
                      </m:sSupPr>
                      <m:e>
                        <m: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"/>
                          </a:rPr>
                          <m:t>ℝ</m:t>
                        </m:r>
                      </m:e>
                      <m:sup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𝒏</m:t>
                        </m:r>
                      </m:sup>
                    </m:sSup>
                  </m:oMath>
                </a14:m>
                <a:endParaRPr lang="en-US" altLang="ko-KR" sz="1800">
                  <a:solidFill>
                    <a:schemeClr val="tx1"/>
                  </a:solidFill>
                  <a:sym typeface="Helvetica"/>
                </a:endParaRPr>
              </a:p>
              <a:p>
                <a:pPr marL="514355" lvl="1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</m:ctrlPr>
                      </m:sSubSupPr>
                      <m:e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𝒑</m:t>
                        </m:r>
                      </m:e>
                      <m:sub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𝒙</m:t>
                        </m:r>
                      </m:sub>
                      <m:sup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𝒓</m:t>
                        </m:r>
                      </m:sup>
                    </m:sSubSup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 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의 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sample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로 부터 실행된 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lossy measurement 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관찰</a:t>
                </a:r>
                <a:endParaRPr lang="en-US" altLang="ko-KR" sz="1800">
                  <a:solidFill>
                    <a:schemeClr val="tx1"/>
                  </a:solidFill>
                  <a:sym typeface="Helvetica"/>
                </a:endParaRPr>
              </a:p>
              <a:p>
                <a:pPr marL="514355" lvl="1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m : 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관찰된 각 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measurement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의 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size</a:t>
                </a:r>
              </a:p>
              <a:p>
                <a:pPr marL="514355" lvl="1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각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 measurement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는 다음 수식을 통해 도출됨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</m:ctrlPr>
                      </m:sSubPr>
                      <m:e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𝒇</m:t>
                        </m:r>
                      </m:e>
                      <m:sub>
                        <m:r>
                          <a:rPr lang="ko-KR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𝜽</m:t>
                        </m:r>
                      </m:sub>
                    </m:sSub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"/>
                      </a:rPr>
                      <m:t> :</m:t>
                    </m:r>
                    <m:sSup>
                      <m:sSup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</m:ctrlPr>
                      </m:sSupPr>
                      <m:e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"/>
                          </a:rPr>
                          <m:t>ℝ</m:t>
                        </m:r>
                      </m:e>
                      <m:sup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𝒏</m:t>
                        </m:r>
                      </m:sup>
                    </m:sSup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"/>
                      </a:rPr>
                      <m:t> →</m:t>
                    </m:r>
                    <m:sSup>
                      <m:sSup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</m:ctrlPr>
                      </m:sSupPr>
                      <m:e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"/>
                          </a:rPr>
                          <m:t>ℝ</m:t>
                        </m:r>
                      </m:e>
                      <m:sup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"/>
                          </a:rPr>
                          <m:t>𝒎</m:t>
                        </m:r>
                      </m:sup>
                    </m:sSup>
                  </m:oMath>
                </a14:m>
                <a:endParaRPr lang="en-US" altLang="ko-KR" sz="1800">
                  <a:solidFill>
                    <a:schemeClr val="tx1"/>
                  </a:solidFill>
                  <a:sym typeface="Helvetica"/>
                </a:endParaRPr>
              </a:p>
              <a:p>
                <a:pPr marL="912829" lvl="2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measurement function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의 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parameter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</m:ctrlPr>
                      </m:sSubPr>
                      <m:e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𝒑</m:t>
                        </m:r>
                      </m:e>
                      <m:sub>
                        <m:r>
                          <a:rPr lang="ko-KR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를 가지도록 하는 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stochastic function</a:t>
                </a:r>
              </a:p>
              <a:p>
                <a:pPr marL="514355" lvl="1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</m:ctrlPr>
                      </m:sSubSupPr>
                      <m:e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𝒑</m:t>
                        </m:r>
                      </m:e>
                      <m:sub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𝒙</m:t>
                        </m:r>
                      </m:sub>
                      <m:sup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𝒓</m:t>
                        </m:r>
                      </m:sup>
                    </m:sSubSup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 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와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𝒑</m:t>
                        </m:r>
                      </m:e>
                      <m:sub>
                        <m:r>
                          <a:rPr lang="ko-KR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는 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measurement y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를 넘어선 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distribution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으로 유도함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.</a:t>
                </a:r>
              </a:p>
              <a:p>
                <a:pPr marL="912829" lvl="2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 y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는</a:t>
                </a:r>
                <a14:m>
                  <m:oMath xmlns:m="http://schemas.openxmlformats.org/officeDocument/2006/math">
                    <m:r>
                      <a:rPr lang="en-US" altLang="ko-KR" sz="1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"/>
                      </a:rPr>
                      <m:t> </m:t>
                    </m:r>
                    <m:sSubSup>
                      <m:sSubSup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</m:ctrlPr>
                      </m:sSubSupPr>
                      <m:e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𝒑</m:t>
                        </m:r>
                      </m:e>
                      <m:sub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𝒚</m:t>
                        </m:r>
                      </m:sub>
                      <m:sup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𝒓</m:t>
                        </m:r>
                      </m:sup>
                    </m:sSubSup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를 명시하도록 함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.</a:t>
                </a:r>
              </a:p>
            </p:txBody>
          </p:sp>
        </mc:Choice>
        <mc:Fallback xmlns="">
          <p:sp>
            <p:nvSpPr>
              <p:cNvPr id="13" name="내용 개체 틀 1">
                <a:extLst>
                  <a:ext uri="{FF2B5EF4-FFF2-40B4-BE49-F238E27FC236}">
                    <a16:creationId xmlns:a16="http://schemas.microsoft.com/office/drawing/2014/main" id="{A27A2D61-5A99-40B7-B5F4-83CE2DB126C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43340" y="1007886"/>
                <a:ext cx="11921782" cy="57007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613014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제목 2"/>
          <p:cNvSpPr txBox="1">
            <a:spLocks noGrp="1"/>
          </p:cNvSpPr>
          <p:nvPr>
            <p:ph type="title"/>
          </p:nvPr>
        </p:nvSpPr>
        <p:spPr>
          <a:xfrm>
            <a:off x="143340" y="44638"/>
            <a:ext cx="11921782" cy="733773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lang="en-US"/>
              <a:t>Notation and our approach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내용 개체 틀 1">
                <a:extLst>
                  <a:ext uri="{FF2B5EF4-FFF2-40B4-BE49-F238E27FC236}">
                    <a16:creationId xmlns:a16="http://schemas.microsoft.com/office/drawing/2014/main" id="{A27A2D61-5A99-40B7-B5F4-83CE2DB126CE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43340" y="1007886"/>
                <a:ext cx="11921782" cy="5700732"/>
              </a:xfrm>
              <a:prstGeom prst="rect">
                <a:avLst/>
              </a:prstGeom>
            </p:spPr>
            <p:txBody>
              <a:bodyPr>
                <a:normAutofit lnSpcReduction="10000"/>
              </a:bodyPr>
              <a:lstStyle/>
              <a:p>
                <a:pPr marL="514355" lvl="1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task</a:t>
                </a:r>
              </a:p>
              <a:p>
                <a:pPr marL="912829" lvl="2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unknown distribution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</m:ctrlPr>
                      </m:sSubSupPr>
                      <m:e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𝒑</m:t>
                        </m:r>
                      </m:e>
                      <m:sub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𝒙</m:t>
                        </m:r>
                      </m:sub>
                      <m:sup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𝒓</m:t>
                        </m:r>
                      </m:sup>
                    </m:sSubSup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 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𝒑</m:t>
                        </m:r>
                      </m:e>
                      <m:sub>
                        <m:r>
                          <a:rPr lang="ko-KR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가 있음</a:t>
                </a:r>
                <a:endParaRPr lang="en-US" altLang="ko-KR" sz="1800">
                  <a:solidFill>
                    <a:schemeClr val="tx1"/>
                  </a:solidFill>
                  <a:sym typeface="Helvetica"/>
                </a:endParaRPr>
              </a:p>
              <a:p>
                <a:pPr marL="912829" lvl="2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실제 관측치 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{y1,y2,…ys} set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이 주어짐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</m:ctrlPr>
                      </m:sSubSupPr>
                      <m:e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𝒑</m:t>
                        </m:r>
                      </m:e>
                      <m:sub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𝒚</m:t>
                        </m:r>
                      </m:sub>
                      <m:sup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𝒓</m:t>
                        </m:r>
                      </m:sup>
                    </m:sSubSup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로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 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부터 온다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.)</a:t>
                </a:r>
              </a:p>
              <a:p>
                <a:pPr marL="912829" lvl="2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이를 이용해서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</m:ctrlPr>
                      </m:sSubSupPr>
                      <m:e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𝒑</m:t>
                        </m:r>
                      </m:e>
                      <m:sub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𝒙</m:t>
                        </m:r>
                      </m:sub>
                      <m:sup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𝒓</m:t>
                        </m:r>
                      </m:sup>
                    </m:sSubSup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의 암묵적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(implicit) generative model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을 만드는 것이 목표</a:t>
                </a:r>
                <a:endParaRPr lang="en-US" altLang="ko-KR" sz="1800">
                  <a:solidFill>
                    <a:schemeClr val="tx1"/>
                  </a:solidFill>
                  <a:sym typeface="Helvetica"/>
                </a:endParaRPr>
              </a:p>
              <a:p>
                <a:pPr marL="1290661" lvl="3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즉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</m:ctrlPr>
                      </m:sSubSupPr>
                      <m:e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𝒑</m:t>
                        </m:r>
                      </m:e>
                      <m:sub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𝒙</m:t>
                        </m:r>
                      </m:sub>
                      <m:sup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𝒓</m:t>
                        </m:r>
                      </m:sup>
                    </m:sSubSup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을 샘플링할 수 있는 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stochastic procedure</a:t>
                </a:r>
              </a:p>
              <a:p>
                <a:pPr marL="514355" lvl="1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Main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 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Idea</a:t>
                </a:r>
              </a:p>
              <a:p>
                <a:pPr marL="912829" lvl="2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measurement process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를 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adversarial training framework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와 결합하는 것</a:t>
                </a:r>
                <a:endParaRPr lang="en-US" altLang="ko-KR" sz="1800">
                  <a:solidFill>
                    <a:schemeClr val="tx1"/>
                  </a:solidFill>
                  <a:sym typeface="Helvetica"/>
                </a:endParaRPr>
              </a:p>
              <a:p>
                <a:pPr marL="912829" lvl="2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ko-KR" altLang="en-US" sz="1800" b="1">
                    <a:solidFill>
                      <a:schemeClr val="tx1"/>
                    </a:solidFill>
                    <a:sym typeface="Helvetica"/>
                  </a:rPr>
                  <a:t>일반적인 </a:t>
                </a:r>
                <a:r>
                  <a:rPr lang="en-US" altLang="ko-KR" sz="1800" b="1">
                    <a:solidFill>
                      <a:schemeClr val="tx1"/>
                    </a:solidFill>
                    <a:sym typeface="Helvetica"/>
                  </a:rPr>
                  <a:t>GAN</a:t>
                </a:r>
                <a:r>
                  <a:rPr lang="ko-KR" altLang="en-US" sz="1800" b="1">
                    <a:solidFill>
                      <a:schemeClr val="tx1"/>
                    </a:solidFill>
                    <a:sym typeface="Helvetica"/>
                  </a:rPr>
                  <a:t>세팅에서는 </a:t>
                </a:r>
                <a:r>
                  <a:rPr lang="en-US" altLang="ko-KR" sz="1800" b="1">
                    <a:solidFill>
                      <a:schemeClr val="tx1"/>
                    </a:solidFill>
                    <a:sym typeface="Helvetic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"/>
                      </a:rPr>
                      <m:t>𝒁</m:t>
                    </m:r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"/>
                      </a:rPr>
                      <m:t> ∈</m:t>
                    </m:r>
                    <m:sSup>
                      <m:sSup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</m:ctrlPr>
                      </m:sSupPr>
                      <m:e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"/>
                          </a:rPr>
                          <m:t>ℝ</m:t>
                        </m:r>
                      </m:e>
                      <m:sup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"/>
                          </a:rPr>
                          <m:t>𝒌</m:t>
                        </m:r>
                      </m:sup>
                    </m:sSup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"/>
                      </a:rPr>
                      <m:t>, </m:t>
                    </m:r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"/>
                      </a:rPr>
                      <m:t>𝒁</m:t>
                    </m:r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"/>
                      </a:rPr>
                      <m:t> ~ 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𝒑</m:t>
                        </m:r>
                      </m:e>
                      <m:sub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𝒛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(latent code)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가 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random latent vector(distribution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𝒑</m:t>
                        </m:r>
                      </m:e>
                      <m:sub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𝒛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)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가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 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되도록 한다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.(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이는 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IID Gaussian, IID uniform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과 같은 것으로 부터 샘플링하기 쉬움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)</a:t>
                </a:r>
              </a:p>
              <a:p>
                <a:pPr marL="912829" lvl="2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en-US" altLang="ko-KR" sz="1800" b="1">
                    <a:solidFill>
                      <a:schemeClr val="tx1"/>
                    </a:solidFill>
                    <a:sym typeface="Helvetic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"/>
                      </a:rPr>
                      <m:t>𝑮</m:t>
                    </m:r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"/>
                      </a:rPr>
                      <m:t>:</m:t>
                    </m:r>
                    <m:sSup>
                      <m:sSup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</m:ctrlPr>
                      </m:sSupPr>
                      <m:e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"/>
                          </a:rPr>
                          <m:t>ℝ</m:t>
                        </m:r>
                      </m:e>
                      <m:sup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"/>
                          </a:rPr>
                          <m:t>𝒌</m:t>
                        </m:r>
                      </m:sup>
                    </m:sSup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"/>
                      </a:rPr>
                      <m:t> →</m:t>
                    </m:r>
                    <m:sSup>
                      <m:sSup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</m:ctrlPr>
                      </m:sSupPr>
                      <m:e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"/>
                          </a:rPr>
                          <m:t>ℝ</m:t>
                        </m:r>
                      </m:e>
                      <m:sup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 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를 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generator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로 설정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, 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</m:ctrlPr>
                      </m:sSupPr>
                      <m:e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𝑿</m:t>
                        </m:r>
                      </m:e>
                      <m:sup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"/>
                          </a:rPr>
                          <m:t>𝒈</m:t>
                        </m:r>
                      </m:sup>
                    </m:sSup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Helvetica"/>
                      </a:rPr>
                      <m:t>=</m:t>
                    </m:r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Helvetica"/>
                      </a:rPr>
                      <m:t>𝑮</m:t>
                    </m:r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Helvetica"/>
                      </a:rPr>
                      <m:t>(</m:t>
                    </m:r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Helvetica"/>
                      </a:rPr>
                      <m:t>𝒁</m:t>
                    </m:r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Helvetica"/>
                      </a:rPr>
                      <m:t>)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로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 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만들고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</m:ctrlPr>
                      </m:sSubSupPr>
                      <m:e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𝒑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𝒙</m:t>
                        </m:r>
                      </m:sub>
                      <m:sup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𝒈</m:t>
                        </m:r>
                      </m:sup>
                    </m:sSubSup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</m:ctrlPr>
                      </m:sSupPr>
                      <m:e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𝑿</m:t>
                        </m:r>
                      </m:e>
                      <m:sup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"/>
                          </a:rPr>
                          <m:t>𝒈</m:t>
                        </m:r>
                      </m:sup>
                    </m:sSup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가 되도록 한다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.</a:t>
                </a:r>
              </a:p>
              <a:p>
                <a:pPr marL="912829" lvl="2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ko-KR" altLang="en-US" sz="1800">
                    <a:solidFill>
                      <a:srgbClr val="FF0000"/>
                    </a:solidFill>
                    <a:sym typeface="Helvetica"/>
                  </a:rPr>
                  <a:t>정리하자면 </a:t>
                </a:r>
                <a:br>
                  <a:rPr lang="en-US" altLang="ko-KR" sz="1800">
                    <a:solidFill>
                      <a:srgbClr val="FF0000"/>
                    </a:solidFill>
                    <a:sym typeface="Helvetica"/>
                  </a:rPr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</m:ctrlPr>
                      </m:sSubSupPr>
                      <m:e>
                        <m:r>
                          <a:rPr lang="en-US" altLang="ko-KR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𝒑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𝒙</m:t>
                        </m:r>
                      </m:sub>
                      <m:sup>
                        <m:r>
                          <a:rPr lang="en-US" altLang="ko-KR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𝒓</m:t>
                        </m:r>
                      </m:sup>
                    </m:sSubSup>
                  </m:oMath>
                </a14:m>
                <a:r>
                  <a:rPr lang="ko-KR" altLang="en-US" sz="1800" b="1">
                    <a:solidFill>
                      <a:srgbClr val="FF0000"/>
                    </a:solidFill>
                    <a:sym typeface="Helvetica"/>
                  </a:rPr>
                  <a:t>이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</m:ctrlPr>
                      </m:sSubSupPr>
                      <m:e>
                        <m:r>
                          <a:rPr lang="en-US" altLang="ko-KR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𝒑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𝒙</m:t>
                        </m:r>
                      </m:sub>
                      <m:sup>
                        <m:r>
                          <a:rPr lang="en-US" altLang="ko-KR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𝒈</m:t>
                        </m:r>
                      </m:sup>
                    </m:sSubSup>
                  </m:oMath>
                </a14:m>
                <a:r>
                  <a:rPr lang="en-US" altLang="ko-KR" sz="1800" b="1">
                    <a:solidFill>
                      <a:srgbClr val="FF0000"/>
                    </a:solidFill>
                    <a:sym typeface="Helvetica"/>
                  </a:rPr>
                  <a:t> </a:t>
                </a:r>
                <a:r>
                  <a:rPr lang="ko-KR" altLang="en-US" sz="1800" b="1">
                    <a:solidFill>
                      <a:srgbClr val="FF0000"/>
                    </a:solidFill>
                    <a:sym typeface="Helvetica"/>
                  </a:rPr>
                  <a:t>에</a:t>
                </a:r>
                <a:r>
                  <a:rPr lang="en-US" altLang="ko-KR" sz="1800" b="1">
                    <a:solidFill>
                      <a:srgbClr val="FF0000"/>
                    </a:solidFill>
                    <a:sym typeface="Helvetica"/>
                  </a:rPr>
                  <a:t> </a:t>
                </a:r>
                <a:r>
                  <a:rPr lang="ko-KR" altLang="en-US" sz="1800" b="1">
                    <a:solidFill>
                      <a:srgbClr val="FF0000"/>
                    </a:solidFill>
                    <a:sym typeface="Helvetica"/>
                  </a:rPr>
                  <a:t>최근접한 </a:t>
                </a:r>
                <a:r>
                  <a:rPr lang="en-US" altLang="ko-KR" sz="1800" b="1">
                    <a:solidFill>
                      <a:srgbClr val="FF0000"/>
                    </a:solidFill>
                    <a:sym typeface="Helvetica"/>
                  </a:rPr>
                  <a:t>generator </a:t>
                </a:r>
                <a14:m>
                  <m:oMath xmlns:m="http://schemas.openxmlformats.org/officeDocument/2006/math">
                    <m:r>
                      <a:rPr lang="en-US" altLang="ko-KR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"/>
                      </a:rPr>
                      <m:t>𝑮</m:t>
                    </m:r>
                  </m:oMath>
                </a14:m>
                <a:r>
                  <a:rPr lang="ko-KR" altLang="en-US" sz="1800">
                    <a:solidFill>
                      <a:srgbClr val="FF0000"/>
                    </a:solidFill>
                    <a:sym typeface="Helvetica"/>
                  </a:rPr>
                  <a:t>를 학습하도록 하는 것이 최종적인 목표</a:t>
                </a:r>
                <a:endParaRPr lang="en-US" altLang="ko-KR" sz="1800">
                  <a:solidFill>
                    <a:srgbClr val="FF0000"/>
                  </a:solidFill>
                  <a:sym typeface="Helvetica"/>
                </a:endParaRPr>
              </a:p>
              <a:p>
                <a:pPr marL="912829" lvl="2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 lang="en-US" altLang="ko-KR" sz="1800">
                  <a:solidFill>
                    <a:schemeClr val="tx1"/>
                  </a:solidFill>
                  <a:sym typeface="Helvetica"/>
                </a:endParaRPr>
              </a:p>
            </p:txBody>
          </p:sp>
        </mc:Choice>
        <mc:Fallback xmlns="">
          <p:sp>
            <p:nvSpPr>
              <p:cNvPr id="13" name="내용 개체 틀 1">
                <a:extLst>
                  <a:ext uri="{FF2B5EF4-FFF2-40B4-BE49-F238E27FC236}">
                    <a16:creationId xmlns:a16="http://schemas.microsoft.com/office/drawing/2014/main" id="{A27A2D61-5A99-40B7-B5F4-83CE2DB126C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43340" y="1007886"/>
                <a:ext cx="11921782" cy="5700732"/>
              </a:xfrm>
              <a:prstGeom prst="rect">
                <a:avLst/>
              </a:prstGeom>
              <a:blipFill>
                <a:blip r:embed="rId2"/>
                <a:stretch>
                  <a:fillRect r="-2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761484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제목 2"/>
          <p:cNvSpPr txBox="1">
            <a:spLocks noGrp="1"/>
          </p:cNvSpPr>
          <p:nvPr>
            <p:ph type="title"/>
          </p:nvPr>
        </p:nvSpPr>
        <p:spPr>
          <a:xfrm>
            <a:off x="143340" y="44638"/>
            <a:ext cx="11921782" cy="733773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lang="en-US"/>
              <a:t>Notation and our approach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내용 개체 틀 1">
                <a:extLst>
                  <a:ext uri="{FF2B5EF4-FFF2-40B4-BE49-F238E27FC236}">
                    <a16:creationId xmlns:a16="http://schemas.microsoft.com/office/drawing/2014/main" id="{A27A2D61-5A99-40B7-B5F4-83CE2DB126CE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43340" y="1007886"/>
                <a:ext cx="11921782" cy="5700732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514355" lvl="1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일반적인 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GAN training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과 달리 본 논문에서는 유도되고자 하는 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distribution(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</m:ctrlPr>
                      </m:sSubSupPr>
                      <m:e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𝑿</m:t>
                        </m:r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 ~</m:t>
                        </m:r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𝒑</m:t>
                        </m:r>
                      </m:e>
                      <m:sub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𝒙</m:t>
                        </m:r>
                      </m:sub>
                      <m:sup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𝒓</m:t>
                        </m:r>
                      </m:sup>
                    </m:sSubSup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)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로 접근할 수 없음</a:t>
                </a:r>
                <a:endParaRPr lang="en-US" altLang="ko-KR" sz="1800">
                  <a:solidFill>
                    <a:schemeClr val="tx1"/>
                  </a:solidFill>
                  <a:sym typeface="Helvetica"/>
                </a:endParaRPr>
              </a:p>
              <a:p>
                <a:pPr marL="514355" lvl="1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measurement dataset(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</m:ctrlPr>
                      </m:sSubSupPr>
                      <m:e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𝒀</m:t>
                        </m:r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 ~</m:t>
                        </m:r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𝒑</m:t>
                        </m:r>
                      </m:e>
                      <m:sub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𝒚</m:t>
                        </m:r>
                      </m:sub>
                      <m:sup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𝒓</m:t>
                        </m:r>
                      </m:sup>
                    </m:sSubSup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)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만 가지고 있음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.</a:t>
                </a:r>
              </a:p>
              <a:p>
                <a:pPr marL="514355" lvl="1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generated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</m:ctrlPr>
                      </m:sSupPr>
                      <m:e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𝑿</m:t>
                        </m:r>
                      </m:e>
                      <m:sup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"/>
                          </a:rPr>
                          <m:t>𝒈</m:t>
                        </m:r>
                      </m:sup>
                    </m:sSup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데 대한 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random measurement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를 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simulation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하는 것과 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Discriminator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가 실제 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measurement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와 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fake measurement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를 구별하는 하도록 학습하는 것이 핵심</a:t>
                </a:r>
                <a:endParaRPr lang="en-US" altLang="ko-KR" sz="1800">
                  <a:solidFill>
                    <a:schemeClr val="tx1"/>
                  </a:solidFill>
                  <a:sym typeface="Helvetica"/>
                </a:endParaRPr>
              </a:p>
              <a:p>
                <a:pPr marL="912829" lvl="2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Fake measurement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</m:ctrlPr>
                      </m:sSupPr>
                      <m:e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𝒀</m:t>
                        </m:r>
                      </m:e>
                      <m:sup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𝒈</m:t>
                        </m:r>
                      </m:sup>
                    </m:sSup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"/>
                      </a:rPr>
                      <m:t>= </m:t>
                    </m:r>
                    <m:sSub>
                      <m:sSubPr>
                        <m:ctrlP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</m:ctrlPr>
                      </m:sSubPr>
                      <m:e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𝒇</m:t>
                        </m:r>
                      </m:e>
                      <m:sub>
                        <m:r>
                          <a:rPr lang="ko-KR" alt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𝚯</m:t>
                        </m:r>
                      </m:sub>
                    </m:sSub>
                    <m:d>
                      <m:dPr>
                        <m:ctrlP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Helvetica"/>
                              </a:rPr>
                            </m:ctrlPr>
                          </m:sSupPr>
                          <m:e>
                            <m:r>
                              <a:rPr lang="en-US" altLang="ko-KR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Helvetica"/>
                              </a:rPr>
                              <m:t>𝑿</m:t>
                            </m:r>
                          </m:e>
                          <m:sup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Helvetica"/>
                              </a:rPr>
                              <m:t>𝒈</m:t>
                            </m:r>
                          </m:sup>
                        </m:sSup>
                      </m:e>
                    </m:d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"/>
                      </a:rPr>
                      <m:t>=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𝒇</m:t>
                        </m:r>
                      </m:e>
                      <m:sub>
                        <m:r>
                          <a:rPr lang="ko-KR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𝚯</m:t>
                        </m:r>
                      </m:sub>
                    </m:sSub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"/>
                      </a:rPr>
                      <m:t>(</m:t>
                    </m:r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"/>
                      </a:rPr>
                      <m:t>𝑮</m:t>
                    </m:r>
                    <m:d>
                      <m:dPr>
                        <m:ctrlP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</m:ctrlPr>
                      </m:dPr>
                      <m:e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𝒁</m:t>
                        </m:r>
                      </m:e>
                    </m:d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"/>
                      </a:rPr>
                      <m:t>)</m:t>
                    </m:r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 </a:t>
                </a:r>
              </a:p>
              <a:p>
                <a:pPr marL="912829" lvl="2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Discriminator : </a:t>
                </a:r>
                <a14:m>
                  <m:oMath xmlns:m="http://schemas.openxmlformats.org/officeDocument/2006/math">
                    <m:r>
                      <a:rPr lang="en-US" altLang="ko-KR" sz="1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"/>
                      </a:rPr>
                      <m:t>𝐃</m:t>
                    </m:r>
                    <m:r>
                      <a:rPr lang="en-US" altLang="ko-KR" sz="1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"/>
                      </a:rPr>
                      <m:t> : </m:t>
                    </m:r>
                    <m:sSup>
                      <m:sSup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</m:ctrlPr>
                      </m:sSupPr>
                      <m:e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"/>
                          </a:rPr>
                          <m:t>ℝ</m:t>
                        </m:r>
                      </m:e>
                      <m:sup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"/>
                          </a:rPr>
                          <m:t>𝒎</m:t>
                        </m:r>
                      </m:sup>
                    </m:sSup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Helvetica"/>
                      </a:rPr>
                      <m:t>→</m:t>
                    </m:r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Helvetica"/>
                      </a:rPr>
                      <m:t>ℝ</m:t>
                    </m:r>
                  </m:oMath>
                </a14:m>
                <a:endParaRPr lang="en-US" altLang="ko-KR" sz="1800">
                  <a:solidFill>
                    <a:schemeClr val="tx1"/>
                  </a:solidFill>
                  <a:sym typeface="Helvetica"/>
                </a:endParaRPr>
              </a:p>
              <a:p>
                <a:pPr marL="912829" lvl="2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q() : quality function</a:t>
                </a:r>
              </a:p>
              <a:p>
                <a:pPr marL="514355" lvl="1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"/>
                      </a:rPr>
                      <m:t>𝜽</m:t>
                    </m:r>
                    <m:r>
                      <a:rPr lang="ko-KR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"/>
                      </a:rPr>
                      <m:t> 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의 모든 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input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에 각각에 다른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𝒇</m:t>
                        </m:r>
                      </m:e>
                      <m:sub>
                        <m:r>
                          <a:rPr lang="ko-KR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를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 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적용</a:t>
                </a:r>
                <a:endParaRPr lang="en-US" altLang="ko-KR" sz="1800">
                  <a:solidFill>
                    <a:schemeClr val="tx1"/>
                  </a:solidFill>
                  <a:sym typeface="Helvetica"/>
                </a:endParaRPr>
              </a:p>
              <a:p>
                <a:pPr marL="514355" lvl="1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각 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iteration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마다 </a:t>
                </a:r>
                <a14:m>
                  <m:oMath xmlns:m="http://schemas.openxmlformats.org/officeDocument/2006/math">
                    <m:r>
                      <a:rPr lang="en-US" altLang="ko-KR" sz="1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"/>
                      </a:rPr>
                      <m:t>𝐙</m:t>
                    </m:r>
                    <m:r>
                      <a:rPr lang="en-US" altLang="ko-KR" sz="1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"/>
                      </a:rPr>
                      <m:t> ~ </m:t>
                    </m:r>
                    <m:sSub>
                      <m:sSub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𝒑</m:t>
                        </m:r>
                      </m:e>
                      <m:sub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𝒛</m:t>
                        </m:r>
                      </m:sub>
                    </m:sSub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"/>
                      </a:rPr>
                      <m:t>, </m:t>
                    </m:r>
                    <m:r>
                      <a:rPr lang="ko-KR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"/>
                      </a:rPr>
                      <m:t>𝚯</m:t>
                    </m:r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"/>
                      </a:rPr>
                      <m:t> ~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𝒑</m:t>
                        </m:r>
                      </m:e>
                      <m:sub>
                        <m:r>
                          <a:rPr lang="ko-KR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 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를 샘플링하고 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SGD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계산을 실행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 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후 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generator, discriminator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에 전달한다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.</a:t>
                </a:r>
              </a:p>
              <a:p>
                <a:pPr marL="514355" lvl="1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DCGAN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의 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conditional/unconditional version,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 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unconditional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 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Wasserstein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 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GAN(with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 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gradient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 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penalty), Auxiliary Classifier Wasserstein GAN(with gradient penalty)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을 사용하여 실험</a:t>
                </a:r>
                <a:endParaRPr lang="en-US" altLang="ko-KR" sz="1800">
                  <a:solidFill>
                    <a:schemeClr val="tx1"/>
                  </a:solidFill>
                  <a:sym typeface="Helvetica"/>
                </a:endParaRPr>
              </a:p>
              <a:p>
                <a:pPr marL="514355" lvl="1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 lang="en-US" altLang="ko-KR" sz="1800">
                  <a:solidFill>
                    <a:schemeClr val="tx1"/>
                  </a:solidFill>
                  <a:sym typeface="Helvetica"/>
                </a:endParaRPr>
              </a:p>
            </p:txBody>
          </p:sp>
        </mc:Choice>
        <mc:Fallback xmlns="">
          <p:sp>
            <p:nvSpPr>
              <p:cNvPr id="13" name="내용 개체 틀 1">
                <a:extLst>
                  <a:ext uri="{FF2B5EF4-FFF2-40B4-BE49-F238E27FC236}">
                    <a16:creationId xmlns:a16="http://schemas.microsoft.com/office/drawing/2014/main" id="{A27A2D61-5A99-40B7-B5F4-83CE2DB126C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43340" y="1007886"/>
                <a:ext cx="11921782" cy="57007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66DD02D3-C513-44CA-A2AD-845988C92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161" y="3965005"/>
            <a:ext cx="6386961" cy="50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09955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제목 2"/>
          <p:cNvSpPr txBox="1">
            <a:spLocks noGrp="1"/>
          </p:cNvSpPr>
          <p:nvPr>
            <p:ph type="title"/>
          </p:nvPr>
        </p:nvSpPr>
        <p:spPr>
          <a:xfrm>
            <a:off x="143340" y="44638"/>
            <a:ext cx="11921782" cy="733773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lang="en-US"/>
              <a:t>Measurement Models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내용 개체 틀 1">
                <a:extLst>
                  <a:ext uri="{FF2B5EF4-FFF2-40B4-BE49-F238E27FC236}">
                    <a16:creationId xmlns:a16="http://schemas.microsoft.com/office/drawing/2014/main" id="{A27A2D61-5A99-40B7-B5F4-83CE2DB126CE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43340" y="1007886"/>
                <a:ext cx="11921782" cy="5700732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514355" lvl="1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Block-Pixels</a:t>
                </a:r>
              </a:p>
              <a:p>
                <a:pPr marL="514355" lvl="1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Convolve+Noise</a:t>
                </a:r>
              </a:p>
              <a:p>
                <a:pPr marL="514355" lvl="1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Block-Patch</a:t>
                </a:r>
              </a:p>
              <a:p>
                <a:pPr marL="514355" lvl="1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Keep-Patch</a:t>
                </a:r>
              </a:p>
              <a:p>
                <a:pPr marL="514355" lvl="1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Extract-Patch</a:t>
                </a:r>
              </a:p>
              <a:p>
                <a:pPr marL="514355" lvl="1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Pad-Rotate-Project</a:t>
                </a:r>
              </a:p>
              <a:p>
                <a:pPr marL="514355" lvl="1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Pad-Rotate-Project-</a:t>
                </a:r>
                <a14:m>
                  <m:oMath xmlns:m="http://schemas.openxmlformats.org/officeDocument/2006/math">
                    <m:r>
                      <a:rPr lang="ko-KR" alt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"/>
                      </a:rPr>
                      <m:t>𝜽</m:t>
                    </m:r>
                  </m:oMath>
                </a14:m>
                <a:endParaRPr lang="en-US" altLang="ko-KR" sz="1800">
                  <a:solidFill>
                    <a:schemeClr val="tx1"/>
                  </a:solidFill>
                  <a:sym typeface="Helvetica"/>
                </a:endParaRPr>
              </a:p>
              <a:p>
                <a:pPr marL="514355" lvl="1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Gaussian-Projection</a:t>
                </a:r>
              </a:p>
              <a:p>
                <a:pPr marL="514355" lvl="1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 lang="en-US" altLang="ko-KR" sz="1800">
                  <a:solidFill>
                    <a:schemeClr val="tx1"/>
                  </a:solidFill>
                  <a:sym typeface="Helvetica"/>
                </a:endParaRPr>
              </a:p>
            </p:txBody>
          </p:sp>
        </mc:Choice>
        <mc:Fallback xmlns="">
          <p:sp>
            <p:nvSpPr>
              <p:cNvPr id="13" name="내용 개체 틀 1">
                <a:extLst>
                  <a:ext uri="{FF2B5EF4-FFF2-40B4-BE49-F238E27FC236}">
                    <a16:creationId xmlns:a16="http://schemas.microsoft.com/office/drawing/2014/main" id="{A27A2D61-5A99-40B7-B5F4-83CE2DB126C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43340" y="1007886"/>
                <a:ext cx="11921782" cy="57007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455879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제목 2"/>
          <p:cNvSpPr txBox="1">
            <a:spLocks noGrp="1"/>
          </p:cNvSpPr>
          <p:nvPr>
            <p:ph type="title"/>
          </p:nvPr>
        </p:nvSpPr>
        <p:spPr>
          <a:xfrm>
            <a:off x="143340" y="44638"/>
            <a:ext cx="11921782" cy="733773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lang="en-US"/>
              <a:t>Dataset</a:t>
            </a:r>
            <a:r>
              <a:rPr lang="ko-KR" altLang="en-US"/>
              <a:t> </a:t>
            </a:r>
            <a:r>
              <a:rPr lang="en-US" altLang="ko-KR"/>
              <a:t>and</a:t>
            </a:r>
            <a:r>
              <a:rPr lang="ko-KR" altLang="en-US"/>
              <a:t> </a:t>
            </a:r>
            <a:r>
              <a:rPr lang="en-US" altLang="ko-KR"/>
              <a:t>Model</a:t>
            </a:r>
            <a:r>
              <a:rPr lang="ko-KR" altLang="en-US"/>
              <a:t> </a:t>
            </a:r>
            <a:r>
              <a:rPr lang="en-US" altLang="ko-KR"/>
              <a:t>Architecture</a:t>
            </a: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내용 개체 틀 1">
                <a:extLst>
                  <a:ext uri="{FF2B5EF4-FFF2-40B4-BE49-F238E27FC236}">
                    <a16:creationId xmlns:a16="http://schemas.microsoft.com/office/drawing/2014/main" id="{A27A2D61-5A99-40B7-B5F4-83CE2DB126CE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43340" y="1007886"/>
                <a:ext cx="11921782" cy="5700732"/>
              </a:xfrm>
              <a:prstGeom prst="rect">
                <a:avLst/>
              </a:prstGeom>
            </p:spPr>
            <p:txBody>
              <a:bodyPr>
                <a:normAutofit fontScale="85000" lnSpcReduction="20000"/>
              </a:bodyPr>
              <a:lstStyle/>
              <a:p>
                <a:pPr marL="514355" lvl="1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MNIST</a:t>
                </a:r>
              </a:p>
              <a:p>
                <a:pPr marL="912829" lvl="2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Conditional DCGAN</a:t>
                </a:r>
              </a:p>
              <a:p>
                <a:pPr marL="912829" lvl="2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Unconditional Wasserstein GAN</a:t>
                </a:r>
              </a:p>
              <a:p>
                <a:pPr marL="514355" lvl="1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CelebA</a:t>
                </a:r>
              </a:p>
              <a:p>
                <a:pPr marL="912829" lvl="2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Unconditional DCGAN</a:t>
                </a:r>
              </a:p>
              <a:p>
                <a:pPr marL="514355" lvl="1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CIFAR-10</a:t>
                </a:r>
              </a:p>
              <a:p>
                <a:pPr marL="912829" lvl="2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Auxiliary Classifier Wasserstein GAN(residual architecture)</a:t>
                </a:r>
              </a:p>
              <a:p>
                <a:pPr marL="514355" lvl="1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2D output 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에 대한 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measurement process</a:t>
                </a:r>
              </a:p>
              <a:p>
                <a:pPr marL="912829" lvl="2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Block-Pixel, Block-Patch, Keep-Patch, Extract-Patch, Convolve+Noise</a:t>
                </a:r>
              </a:p>
              <a:p>
                <a:pPr marL="912829" lvl="2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동일한 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Discriminator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사용</a:t>
                </a:r>
                <a:endParaRPr lang="en-US" altLang="ko-KR" sz="1800">
                  <a:solidFill>
                    <a:schemeClr val="tx1"/>
                  </a:solidFill>
                  <a:sym typeface="Helvetica"/>
                </a:endParaRPr>
              </a:p>
              <a:p>
                <a:pPr marL="514355" lvl="1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1D Projection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에 대한 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measurement process</a:t>
                </a:r>
              </a:p>
              <a:p>
                <a:pPr marL="912829" lvl="2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Pad-Rotate-Project, Pad-Ratate-Project-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"/>
                      </a:rPr>
                      <m:t>𝜽</m:t>
                    </m:r>
                  </m:oMath>
                </a14:m>
                <a:endParaRPr lang="en-US" altLang="ko-KR" sz="1800">
                  <a:solidFill>
                    <a:schemeClr val="tx1"/>
                  </a:solidFill>
                  <a:sym typeface="Helvetica"/>
                </a:endParaRPr>
              </a:p>
              <a:p>
                <a:pPr marL="912829" lvl="2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FC-Discriminator</a:t>
                </a:r>
              </a:p>
              <a:p>
                <a:pPr marL="912829" lvl="2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MNIST(25X25X1), CelebA(100X100X1)</a:t>
                </a:r>
              </a:p>
            </p:txBody>
          </p:sp>
        </mc:Choice>
        <mc:Fallback>
          <p:sp>
            <p:nvSpPr>
              <p:cNvPr id="13" name="내용 개체 틀 1">
                <a:extLst>
                  <a:ext uri="{FF2B5EF4-FFF2-40B4-BE49-F238E27FC236}">
                    <a16:creationId xmlns:a16="http://schemas.microsoft.com/office/drawing/2014/main" id="{A27A2D61-5A99-40B7-B5F4-83CE2DB126C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43340" y="1007886"/>
                <a:ext cx="11921782" cy="5700732"/>
              </a:xfrm>
              <a:prstGeom prst="rect">
                <a:avLst/>
              </a:prstGeom>
              <a:blipFill>
                <a:blip r:embed="rId2"/>
                <a:stretch>
                  <a:fillRect t="-1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770855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제목 2"/>
          <p:cNvSpPr txBox="1">
            <a:spLocks noGrp="1"/>
          </p:cNvSpPr>
          <p:nvPr>
            <p:ph type="title"/>
          </p:nvPr>
        </p:nvSpPr>
        <p:spPr>
          <a:xfrm>
            <a:off x="143340" y="44638"/>
            <a:ext cx="11921782" cy="733773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lang="en-US"/>
              <a:t>Baseline</a:t>
            </a: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내용 개체 틀 1">
                <a:extLst>
                  <a:ext uri="{FF2B5EF4-FFF2-40B4-BE49-F238E27FC236}">
                    <a16:creationId xmlns:a16="http://schemas.microsoft.com/office/drawing/2014/main" id="{A27A2D61-5A99-40B7-B5F4-83CE2DB126CE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43340" y="1007886"/>
                <a:ext cx="11921782" cy="5700732"/>
              </a:xfrm>
              <a:prstGeom prst="rect">
                <a:avLst/>
              </a:prstGeom>
            </p:spPr>
            <p:txBody>
              <a:bodyPr>
                <a:normAutofit fontScale="92500" lnSpcReduction="20000"/>
              </a:bodyPr>
              <a:lstStyle/>
              <a:p>
                <a:pPr marL="514355" lvl="1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대강의 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Baseline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으로는 어떤 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measurement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도 전혀 일어나지 않는 다는 것을 무시하는 것이다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.</a:t>
                </a:r>
              </a:p>
              <a:p>
                <a:pPr marL="912829" lvl="2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즉 측정값이 전체 샘플과 동일한 공간에 있는 경우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(Convolve+Noise) measurement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에서 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Generator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가 직접 학습하고 실제 분포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</m:ctrlPr>
                      </m:sSubPr>
                      <m:e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𝑷</m:t>
                        </m:r>
                      </m:e>
                      <m:sub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에 얼마나 근접하는지 테스트할 수 있음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.</a:t>
                </a:r>
              </a:p>
              <a:p>
                <a:pPr marL="912829" lvl="2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이를 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Ignore baseline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으로 칭함</a:t>
                </a:r>
                <a:endParaRPr lang="en-US" altLang="ko-KR" sz="1800">
                  <a:solidFill>
                    <a:schemeClr val="tx1"/>
                  </a:solidFill>
                  <a:sym typeface="Helvetica"/>
                </a:endParaRPr>
              </a:p>
              <a:p>
                <a:pPr marL="514355" lvl="1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위보다 더 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stronger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한 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baseline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은 아래를 기반으로 함</a:t>
                </a:r>
                <a:endParaRPr lang="en-US" altLang="ko-KR" sz="1800">
                  <a:solidFill>
                    <a:schemeClr val="tx1"/>
                  </a:solidFill>
                  <a:sym typeface="Helvetica"/>
                </a:endParaRPr>
              </a:p>
              <a:p>
                <a:pPr marL="912829" lvl="2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measurement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𝒇</m:t>
                        </m:r>
                      </m:e>
                      <m:sub>
                        <m:r>
                          <a:rPr lang="ko-KR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 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이 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invertible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하고  각 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measurement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</m:ctrlPr>
                      </m:sSubPr>
                      <m:e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𝒚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𝒊</m:t>
                        </m:r>
                      </m:sub>
                    </m:sSub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"/>
                      </a:rPr>
                      <m:t> 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 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</m:ctrlPr>
                      </m:sSubPr>
                      <m:e>
                        <m:r>
                          <a:rPr lang="ko-KR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𝜽</m:t>
                        </m:r>
                      </m:e>
                      <m:sub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를 관측한다면</a:t>
                </a:r>
                <a:br>
                  <a:rPr lang="en-US" altLang="ko-KR" sz="1800">
                    <a:solidFill>
                      <a:schemeClr val="tx1"/>
                    </a:solidFill>
                    <a:sym typeface="Helvetica"/>
                  </a:rPr>
                </a:b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function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의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 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역함수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𝒙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𝒊</m:t>
                        </m:r>
                      </m:sub>
                    </m:sSub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"/>
                      </a:rPr>
                      <m:t>=</m:t>
                    </m:r>
                    <m:sSubSup>
                      <m:sSubSup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</m:ctrlPr>
                      </m:sSubSupPr>
                      <m:e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𝒇</m:t>
                        </m:r>
                      </m:e>
                      <m:sub>
                        <m:r>
                          <a:rPr lang="ko-KR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𝜽</m:t>
                        </m:r>
                      </m:sub>
                      <m:sup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−</m:t>
                        </m:r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𝟏</m:t>
                        </m:r>
                      </m:sup>
                    </m:sSubSup>
                    <m:d>
                      <m:d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Helvetica"/>
                              </a:rPr>
                            </m:ctrlPr>
                          </m:sSubPr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Helvetica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Helvetica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"/>
                      </a:rPr>
                      <m:t> </m:t>
                    </m:r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)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를 취해서 전체샘플 를 구할 수 있음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.</a:t>
                </a:r>
              </a:p>
              <a:p>
                <a:pPr marL="514355" lvl="1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하지만 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AmbientGAN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에서는 위의 세팅을 모두 위반한다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.</a:t>
                </a:r>
              </a:p>
              <a:p>
                <a:pPr marL="912829" lvl="2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</m:ctrlPr>
                      </m:sSubPr>
                      <m:e>
                        <m:r>
                          <a:rPr lang="ko-KR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𝜽</m:t>
                        </m:r>
                      </m:e>
                      <m:sub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를 관찰하지 않음</a:t>
                </a:r>
                <a:endParaRPr lang="en-US" altLang="ko-KR" sz="1800">
                  <a:solidFill>
                    <a:schemeClr val="tx1"/>
                  </a:solidFill>
                  <a:sym typeface="Helvetica"/>
                </a:endParaRPr>
              </a:p>
              <a:p>
                <a:pPr marL="912829" lvl="2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invertible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하지 않음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.</a:t>
                </a:r>
              </a:p>
              <a:p>
                <a:pPr marL="912829" lvl="2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하지만 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inverse function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을 근사시킬 수 있고 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inverted sample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을 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generative model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을 훈련하는데 사용할 수 있음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.</a:t>
                </a:r>
              </a:p>
              <a:p>
                <a:pPr marL="912829" lvl="2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따라서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𝒚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𝒊</m:t>
                        </m:r>
                      </m:sub>
                    </m:sSub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"/>
                      </a:rPr>
                      <m:t>= 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</m:ctrlPr>
                      </m:sSubPr>
                      <m:e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𝒇</m:t>
                        </m:r>
                      </m:e>
                      <m:sub>
                        <m:sSub>
                          <m:sSub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Helvetica"/>
                              </a:rPr>
                            </m:ctrlPr>
                          </m:sSubPr>
                          <m:e>
                            <m:r>
                              <a:rPr lang="ko-KR" alt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Helvetica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Helvetica"/>
                              </a:rPr>
                              <m:t>𝒊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Helvetica"/>
                              </a:rPr>
                            </m:ctrlPr>
                          </m:sSubPr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Helvetica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Helvetica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"/>
                      </a:rPr>
                      <m:t> 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가 주어지면 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unmeasure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를 시도하고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Helvetica"/>
                              </a:rPr>
                            </m:ctrlPr>
                          </m:sSubPr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Helvetica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Helvetica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 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를 얻음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.</a:t>
                </a:r>
              </a:p>
              <a:p>
                <a:pPr marL="912829" lvl="2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generative  model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을 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inverse sample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로 학습하고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</m:ctrlPr>
                      </m:sSubSupPr>
                      <m:e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𝒑</m:t>
                        </m:r>
                      </m:e>
                      <m:sub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𝒙</m:t>
                        </m:r>
                      </m:sub>
                      <m:sup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𝒓</m:t>
                        </m:r>
                      </m:sup>
                    </m:sSubSup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에 얼마나 근사하는지 테스트 할 수 있음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.</a:t>
                </a:r>
              </a:p>
              <a:p>
                <a:pPr marL="912829" lvl="2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 lang="en-US" altLang="ko-KR" sz="1800">
                  <a:solidFill>
                    <a:schemeClr val="tx1"/>
                  </a:solidFill>
                  <a:sym typeface="Helvetica"/>
                </a:endParaRPr>
              </a:p>
            </p:txBody>
          </p:sp>
        </mc:Choice>
        <mc:Fallback>
          <p:sp>
            <p:nvSpPr>
              <p:cNvPr id="13" name="내용 개체 틀 1">
                <a:extLst>
                  <a:ext uri="{FF2B5EF4-FFF2-40B4-BE49-F238E27FC236}">
                    <a16:creationId xmlns:a16="http://schemas.microsoft.com/office/drawing/2014/main" id="{A27A2D61-5A99-40B7-B5F4-83CE2DB126C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43340" y="1007886"/>
                <a:ext cx="11921782" cy="5700732"/>
              </a:xfrm>
              <a:prstGeom prst="rect">
                <a:avLst/>
              </a:prstGeom>
              <a:blipFill>
                <a:blip r:embed="rId2"/>
                <a:stretch>
                  <a:fillRect t="-321" r="-9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950142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제목 2"/>
          <p:cNvSpPr txBox="1">
            <a:spLocks noGrp="1"/>
          </p:cNvSpPr>
          <p:nvPr>
            <p:ph type="title"/>
          </p:nvPr>
        </p:nvSpPr>
        <p:spPr>
          <a:xfrm>
            <a:off x="143340" y="44638"/>
            <a:ext cx="11921782" cy="733773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lang="en-US"/>
              <a:t>Baseline</a:t>
            </a: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내용 개체 틀 1">
                <a:extLst>
                  <a:ext uri="{FF2B5EF4-FFF2-40B4-BE49-F238E27FC236}">
                    <a16:creationId xmlns:a16="http://schemas.microsoft.com/office/drawing/2014/main" id="{A27A2D61-5A99-40B7-B5F4-83CE2DB126CE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43340" y="1007886"/>
                <a:ext cx="11921782" cy="5700732"/>
              </a:xfrm>
              <a:prstGeom prst="rect">
                <a:avLst/>
              </a:prstGeom>
            </p:spPr>
            <p:txBody>
              <a:bodyPr>
                <a:normAutofit fontScale="92500" lnSpcReduction="20000"/>
              </a:bodyPr>
              <a:lstStyle/>
              <a:p>
                <a:pPr marL="514355" lvl="1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대강의 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Baseline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으로는 어떤 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measurement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도 전혀 일어나지 않는 다는 것을 무시하는 것이다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.</a:t>
                </a:r>
              </a:p>
              <a:p>
                <a:pPr marL="912829" lvl="2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즉 측정값이 전체 샘플과 동일한 공간에 있는 경우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(Convolve+Noise) measurement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에서 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Generator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가 직접 학습하고 실제 분포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</m:ctrlPr>
                      </m:sSubPr>
                      <m:e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𝑷</m:t>
                        </m:r>
                      </m:e>
                      <m:sub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에 얼마나 근접하는지 테스트할 수 있음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.</a:t>
                </a:r>
              </a:p>
              <a:p>
                <a:pPr marL="912829" lvl="2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이를 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Ignore baseline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으로 칭함</a:t>
                </a:r>
                <a:endParaRPr lang="en-US" altLang="ko-KR" sz="1800">
                  <a:solidFill>
                    <a:schemeClr val="tx1"/>
                  </a:solidFill>
                  <a:sym typeface="Helvetica"/>
                </a:endParaRPr>
              </a:p>
              <a:p>
                <a:pPr marL="514355" lvl="1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위보다 더 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stronger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한 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baseline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은 아래를 기반으로 함</a:t>
                </a:r>
                <a:endParaRPr lang="en-US" altLang="ko-KR" sz="1800">
                  <a:solidFill>
                    <a:schemeClr val="tx1"/>
                  </a:solidFill>
                  <a:sym typeface="Helvetica"/>
                </a:endParaRPr>
              </a:p>
              <a:p>
                <a:pPr marL="912829" lvl="2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measurement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𝒇</m:t>
                        </m:r>
                      </m:e>
                      <m:sub>
                        <m:r>
                          <a:rPr lang="ko-KR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 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이 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invertible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하고  각 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measurement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</m:ctrlPr>
                      </m:sSubPr>
                      <m:e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𝒚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𝒊</m:t>
                        </m:r>
                      </m:sub>
                    </m:sSub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"/>
                      </a:rPr>
                      <m:t> 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 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</m:ctrlPr>
                      </m:sSubPr>
                      <m:e>
                        <m:r>
                          <a:rPr lang="ko-KR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𝜽</m:t>
                        </m:r>
                      </m:e>
                      <m:sub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를 관측한다면</a:t>
                </a:r>
                <a:br>
                  <a:rPr lang="en-US" altLang="ko-KR" sz="1800">
                    <a:solidFill>
                      <a:schemeClr val="tx1"/>
                    </a:solidFill>
                    <a:sym typeface="Helvetica"/>
                  </a:rPr>
                </a:b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function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의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 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역함수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𝒙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𝒊</m:t>
                        </m:r>
                      </m:sub>
                    </m:sSub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"/>
                      </a:rPr>
                      <m:t>=</m:t>
                    </m:r>
                    <m:sSubSup>
                      <m:sSubSup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</m:ctrlPr>
                      </m:sSubSupPr>
                      <m:e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𝒇</m:t>
                        </m:r>
                      </m:e>
                      <m:sub>
                        <m:r>
                          <a:rPr lang="ko-KR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𝜽</m:t>
                        </m:r>
                      </m:sub>
                      <m:sup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−</m:t>
                        </m:r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𝟏</m:t>
                        </m:r>
                      </m:sup>
                    </m:sSubSup>
                    <m:d>
                      <m:d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Helvetica"/>
                              </a:rPr>
                            </m:ctrlPr>
                          </m:sSubPr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Helvetica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Helvetica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"/>
                      </a:rPr>
                      <m:t> </m:t>
                    </m:r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)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를 취해서 전체샘플 를 구할 수 있음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.</a:t>
                </a:r>
              </a:p>
              <a:p>
                <a:pPr marL="514355" lvl="1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하지만 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AmbientGAN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에서는 위의 세팅을 모두 위반한다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.</a:t>
                </a:r>
              </a:p>
              <a:p>
                <a:pPr marL="912829" lvl="2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</m:ctrlPr>
                      </m:sSubPr>
                      <m:e>
                        <m:r>
                          <a:rPr lang="ko-KR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𝜽</m:t>
                        </m:r>
                      </m:e>
                      <m:sub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를 관찰하지 않음</a:t>
                </a:r>
                <a:endParaRPr lang="en-US" altLang="ko-KR" sz="1800">
                  <a:solidFill>
                    <a:schemeClr val="tx1"/>
                  </a:solidFill>
                  <a:sym typeface="Helvetica"/>
                </a:endParaRPr>
              </a:p>
              <a:p>
                <a:pPr marL="912829" lvl="2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invertible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하지 않음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.</a:t>
                </a:r>
              </a:p>
              <a:p>
                <a:pPr marL="912829" lvl="2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하지만 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inverse function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을 근사시킬 수 있고 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inverted sample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을 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generative model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을 훈련하는데 사용할 수 있음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.</a:t>
                </a:r>
              </a:p>
              <a:p>
                <a:pPr marL="912829" lvl="2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따라서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𝒚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𝒊</m:t>
                        </m:r>
                      </m:sub>
                    </m:sSub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"/>
                      </a:rPr>
                      <m:t>= 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</m:ctrlPr>
                      </m:sSubPr>
                      <m:e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𝒇</m:t>
                        </m:r>
                      </m:e>
                      <m:sub>
                        <m:sSub>
                          <m:sSub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Helvetica"/>
                              </a:rPr>
                            </m:ctrlPr>
                          </m:sSubPr>
                          <m:e>
                            <m:r>
                              <a:rPr lang="ko-KR" alt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Helvetica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Helvetica"/>
                              </a:rPr>
                              <m:t>𝒊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Helvetica"/>
                              </a:rPr>
                            </m:ctrlPr>
                          </m:sSubPr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Helvetica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Helvetica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"/>
                      </a:rPr>
                      <m:t> </m:t>
                    </m:r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가 주어지면 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unmeasure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를 시도하고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Helvetica"/>
                              </a:rPr>
                            </m:ctrlPr>
                          </m:sSubPr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Helvetica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Helvetica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 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를 얻음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.</a:t>
                </a:r>
              </a:p>
              <a:p>
                <a:pPr marL="912829" lvl="2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generative  model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을 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inverse sample</a:t>
                </a:r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로 학습하고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</m:ctrlPr>
                      </m:sSubSupPr>
                      <m:e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𝒑</m:t>
                        </m:r>
                      </m:e>
                      <m:sub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𝒙</m:t>
                        </m:r>
                      </m:sub>
                      <m:sup>
                        <m:r>
                          <a:rPr lang="en-US" altLang="ko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Helvetica"/>
                          </a:rPr>
                          <m:t>𝒓</m:t>
                        </m:r>
                      </m:sup>
                    </m:sSubSup>
                  </m:oMath>
                </a14:m>
                <a:r>
                  <a:rPr lang="ko-KR" altLang="en-US" sz="1800">
                    <a:solidFill>
                      <a:schemeClr val="tx1"/>
                    </a:solidFill>
                    <a:sym typeface="Helvetica"/>
                  </a:rPr>
                  <a:t>에 얼마나 근사하는지 테스트 할 수 있음</a:t>
                </a:r>
                <a:r>
                  <a:rPr lang="en-US" altLang="ko-KR" sz="1800">
                    <a:solidFill>
                      <a:schemeClr val="tx1"/>
                    </a:solidFill>
                    <a:sym typeface="Helvetica"/>
                  </a:rPr>
                  <a:t>.</a:t>
                </a:r>
              </a:p>
              <a:p>
                <a:pPr marL="912829" lvl="2" indent="-342900">
                  <a:lnSpc>
                    <a:spcPct val="130000"/>
                  </a:lnSpc>
                  <a:buFont typeface="+mj-lt"/>
                  <a:buAutoNum type="arabicPeriod"/>
                  <a:tabLst>
                    <a:tab pos="723900" algn="l"/>
                    <a:tab pos="800100" algn="l"/>
                  </a:tabLst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 lang="en-US" altLang="ko-KR" sz="1800">
                  <a:solidFill>
                    <a:schemeClr val="tx1"/>
                  </a:solidFill>
                  <a:sym typeface="Helvetica"/>
                </a:endParaRPr>
              </a:p>
            </p:txBody>
          </p:sp>
        </mc:Choice>
        <mc:Fallback>
          <p:sp>
            <p:nvSpPr>
              <p:cNvPr id="13" name="내용 개체 틀 1">
                <a:extLst>
                  <a:ext uri="{FF2B5EF4-FFF2-40B4-BE49-F238E27FC236}">
                    <a16:creationId xmlns:a16="http://schemas.microsoft.com/office/drawing/2014/main" id="{A27A2D61-5A99-40B7-B5F4-83CE2DB126C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43340" y="1007886"/>
                <a:ext cx="11921782" cy="5700732"/>
              </a:xfrm>
              <a:prstGeom prst="rect">
                <a:avLst/>
              </a:prstGeom>
              <a:blipFill>
                <a:blip r:embed="rId2"/>
                <a:stretch>
                  <a:fillRect t="-321" r="-9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19169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제목 2"/>
          <p:cNvSpPr txBox="1">
            <a:spLocks noGrp="1"/>
          </p:cNvSpPr>
          <p:nvPr>
            <p:ph type="title"/>
          </p:nvPr>
        </p:nvSpPr>
        <p:spPr>
          <a:xfrm>
            <a:off x="143340" y="44638"/>
            <a:ext cx="11921782" cy="733773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lang="en-US"/>
              <a:t>Result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4C5E1B-5EC1-446A-86BF-914C24039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423" y="1114697"/>
            <a:ext cx="6435153" cy="574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103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제목 2"/>
          <p:cNvSpPr txBox="1">
            <a:spLocks noGrp="1"/>
          </p:cNvSpPr>
          <p:nvPr>
            <p:ph type="title"/>
          </p:nvPr>
        </p:nvSpPr>
        <p:spPr>
          <a:xfrm>
            <a:off x="143340" y="44638"/>
            <a:ext cx="11921782" cy="733773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lang="en-US"/>
              <a:t>Result</a:t>
            </a:r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33B8B6-7D88-49F6-9107-0C7608A14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" y="1727749"/>
            <a:ext cx="12192000" cy="460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34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제목 2"/>
          <p:cNvSpPr txBox="1">
            <a:spLocks noGrp="1"/>
          </p:cNvSpPr>
          <p:nvPr>
            <p:ph type="title"/>
          </p:nvPr>
        </p:nvSpPr>
        <p:spPr>
          <a:xfrm>
            <a:off x="143340" y="44638"/>
            <a:ext cx="11921782" cy="733773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lang="en-US"/>
              <a:t>Result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42E083-6D1A-4AAA-80C7-9F6C8AF2D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914" y="1471339"/>
            <a:ext cx="9650172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89989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제목 2"/>
          <p:cNvSpPr txBox="1">
            <a:spLocks noGrp="1"/>
          </p:cNvSpPr>
          <p:nvPr>
            <p:ph type="title"/>
          </p:nvPr>
        </p:nvSpPr>
        <p:spPr>
          <a:xfrm>
            <a:off x="143340" y="44638"/>
            <a:ext cx="11921782" cy="733773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lang="en-US"/>
              <a:t>Introduction</a:t>
            </a:r>
            <a:endParaRPr/>
          </a:p>
        </p:txBody>
      </p:sp>
      <p:sp>
        <p:nvSpPr>
          <p:cNvPr id="13" name="내용 개체 틀 1">
            <a:extLst>
              <a:ext uri="{FF2B5EF4-FFF2-40B4-BE49-F238E27FC236}">
                <a16:creationId xmlns:a16="http://schemas.microsoft.com/office/drawing/2014/main" id="{A27A2D61-5A99-40B7-B5F4-83CE2DB126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3340" y="1007886"/>
            <a:ext cx="11921782" cy="570073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5" lvl="1" indent="-342900">
              <a:lnSpc>
                <a:spcPct val="130000"/>
              </a:lnSpc>
              <a:buFont typeface="+mj-lt"/>
              <a:buAutoNum type="arabicPeriod"/>
              <a:tabLst>
                <a:tab pos="723900" algn="l"/>
                <a:tab pos="800100" algn="l"/>
              </a:tabLst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ko-KR" sz="1800">
                <a:solidFill>
                  <a:schemeClr val="tx1"/>
                </a:solidFill>
                <a:sym typeface="Helvetica"/>
              </a:rPr>
              <a:t>Implicit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GAN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모델은 확률 분포로 부터 샘플을 만드는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stochastic procedure 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정의하는 메커니즘</a:t>
            </a:r>
            <a:endParaRPr lang="en-US" altLang="ko-KR" sz="1800">
              <a:solidFill>
                <a:schemeClr val="tx1"/>
              </a:solidFill>
              <a:sym typeface="Helvetica"/>
            </a:endParaRPr>
          </a:p>
          <a:p>
            <a:pPr marL="514355" lvl="1" indent="-342900">
              <a:lnSpc>
                <a:spcPct val="130000"/>
              </a:lnSpc>
              <a:buFont typeface="+mj-lt"/>
              <a:buAutoNum type="arabicPeriod"/>
              <a:tabLst>
                <a:tab pos="723900" algn="l"/>
                <a:tab pos="800100" algn="l"/>
              </a:tabLst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ko-KR" altLang="en-US" sz="1800">
                <a:solidFill>
                  <a:schemeClr val="tx1"/>
                </a:solidFill>
                <a:sym typeface="Helvetica"/>
              </a:rPr>
              <a:t>모델링하고자 하는 확률분포의 명시적인 파라미터화를 요구하지 않는 점에서 매력적</a:t>
            </a:r>
            <a:endParaRPr lang="en-US" altLang="ko-KR" sz="1800">
              <a:solidFill>
                <a:schemeClr val="tx1"/>
              </a:solidFill>
              <a:sym typeface="Helvetica"/>
            </a:endParaRPr>
          </a:p>
          <a:p>
            <a:pPr marL="514355" lvl="1" indent="-342900">
              <a:lnSpc>
                <a:spcPct val="130000"/>
              </a:lnSpc>
              <a:buFont typeface="+mj-lt"/>
              <a:buAutoNum type="arabicPeriod"/>
              <a:tabLst>
                <a:tab pos="723900" algn="l"/>
                <a:tab pos="800100" algn="l"/>
              </a:tabLst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ko-KR" altLang="en-US" sz="1800">
                <a:solidFill>
                  <a:schemeClr val="tx1"/>
                </a:solidFill>
                <a:sym typeface="Helvetica"/>
              </a:rPr>
              <a:t>자동회귀와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GAN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안에서의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implicit GAN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모델 기반의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Neural Net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에서의 실질적인 연구가 진행됐다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.</a:t>
            </a:r>
          </a:p>
          <a:p>
            <a:pPr marL="514355" lvl="1" indent="-342900">
              <a:lnSpc>
                <a:spcPct val="130000"/>
              </a:lnSpc>
              <a:buFont typeface="+mj-lt"/>
              <a:buAutoNum type="arabicPeriod"/>
              <a:tabLst>
                <a:tab pos="723900" algn="l"/>
                <a:tab pos="800100" algn="l"/>
              </a:tabLst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ko-KR" sz="1800">
                <a:solidFill>
                  <a:schemeClr val="tx1"/>
                </a:solidFill>
                <a:sym typeface="Helvetica"/>
              </a:rPr>
              <a:t>generator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를 통해 학습되는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latent 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확률분포는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stochastic procedure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를 정의하고 이는 새로운 샘플을 만들 수 있다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.</a:t>
            </a:r>
          </a:p>
          <a:p>
            <a:pPr marL="514355" lvl="1" indent="-342900">
              <a:lnSpc>
                <a:spcPct val="130000"/>
              </a:lnSpc>
              <a:buFont typeface="+mj-lt"/>
              <a:buAutoNum type="arabicPeriod"/>
              <a:tabLst>
                <a:tab pos="723900" algn="l"/>
                <a:tab pos="800100" algn="l"/>
              </a:tabLst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ko-KR" altLang="en-US" sz="1800">
                <a:solidFill>
                  <a:schemeClr val="tx1"/>
                </a:solidFill>
                <a:sym typeface="Helvetica"/>
              </a:rPr>
              <a:t>그리고 이를 통해 유도된 사전확률은 다양한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application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에서 매우 유용하게 사용된다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.</a:t>
            </a:r>
          </a:p>
          <a:p>
            <a:pPr marL="514355" lvl="1" indent="-342900">
              <a:lnSpc>
                <a:spcPct val="130000"/>
              </a:lnSpc>
              <a:buFont typeface="+mj-lt"/>
              <a:buAutoNum type="arabicPeriod"/>
              <a:tabLst>
                <a:tab pos="723900" algn="l"/>
                <a:tab pos="800100" algn="l"/>
              </a:tabLst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ko-KR" altLang="en-US" sz="1800">
                <a:solidFill>
                  <a:schemeClr val="tx1"/>
                </a:solidFill>
                <a:sym typeface="Helvetica"/>
              </a:rPr>
              <a:t>이때 많은 양의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Fully-observed sample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에 접근이 필요</a:t>
            </a:r>
            <a:endParaRPr lang="en-US" altLang="ko-KR" sz="1800">
              <a:solidFill>
                <a:schemeClr val="tx1"/>
              </a:solidFill>
              <a:sym typeface="Helvetica"/>
            </a:endParaRPr>
          </a:p>
          <a:p>
            <a:pPr marL="514355" lvl="1" indent="-342900">
              <a:lnSpc>
                <a:spcPct val="130000"/>
              </a:lnSpc>
              <a:buFont typeface="+mj-lt"/>
              <a:buAutoNum type="arabicPeriod"/>
              <a:tabLst>
                <a:tab pos="723900" algn="l"/>
                <a:tab pos="800100" algn="l"/>
              </a:tabLst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ko-KR" altLang="en-US" sz="1800">
                <a:solidFill>
                  <a:schemeClr val="tx1"/>
                </a:solidFill>
                <a:sym typeface="Helvetica"/>
              </a:rPr>
              <a:t>하지만 고해상도의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fully-observed sample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을 구하는 것은 비용이 많이 소모가 되고 몇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application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에서는 실용적이지 못하다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.(ex.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MRI, CT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스캔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)</a:t>
            </a:r>
          </a:p>
          <a:p>
            <a:pPr marL="912829" lvl="2" indent="-342900">
              <a:lnSpc>
                <a:spcPct val="130000"/>
              </a:lnSpc>
              <a:buFont typeface="+mj-lt"/>
              <a:buAutoNum type="arabicPeriod"/>
              <a:tabLst>
                <a:tab pos="723900" algn="l"/>
                <a:tab pos="800100" algn="l"/>
              </a:tabLst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ko-KR" altLang="en-US" sz="1800">
                <a:solidFill>
                  <a:schemeClr val="tx1"/>
                </a:solidFill>
                <a:sym typeface="Helvetica"/>
              </a:rPr>
              <a:t>예시와 같은 경우 많은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projection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을 요구한다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.</a:t>
            </a:r>
          </a:p>
          <a:p>
            <a:pPr marL="514355" lvl="1" indent="-342900">
              <a:lnSpc>
                <a:spcPct val="130000"/>
              </a:lnSpc>
              <a:buFont typeface="+mj-lt"/>
              <a:buAutoNum type="arabicPeriod"/>
              <a:tabLst>
                <a:tab pos="723900" algn="l"/>
                <a:tab pos="800100" algn="l"/>
              </a:tabLst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ko-KR" sz="1800">
                <a:solidFill>
                  <a:schemeClr val="tx1"/>
                </a:solidFill>
                <a:sym typeface="Helvetica"/>
              </a:rPr>
              <a:t>Compressed sensing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은 자료구조 모델을 사용해서 문제점을 개선하고자 한다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906653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제목 2"/>
          <p:cNvSpPr txBox="1">
            <a:spLocks noGrp="1"/>
          </p:cNvSpPr>
          <p:nvPr>
            <p:ph type="title"/>
          </p:nvPr>
        </p:nvSpPr>
        <p:spPr>
          <a:xfrm>
            <a:off x="143340" y="44638"/>
            <a:ext cx="11921782" cy="733773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lang="en-US"/>
              <a:t>Result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50FA90-3C00-4817-9360-1F2D00906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680" y="312296"/>
            <a:ext cx="4244825" cy="48093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63282E6-1DB5-4726-8676-7FB96D6AF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7595" y="778411"/>
            <a:ext cx="3849716" cy="62309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FF6CF9-5B0E-4457-88B6-668ADFCB5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368" y="5121662"/>
            <a:ext cx="4551450" cy="188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65195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제목 2"/>
          <p:cNvSpPr txBox="1">
            <a:spLocks noGrp="1"/>
          </p:cNvSpPr>
          <p:nvPr>
            <p:ph type="title"/>
          </p:nvPr>
        </p:nvSpPr>
        <p:spPr>
          <a:xfrm>
            <a:off x="143340" y="44638"/>
            <a:ext cx="11921782" cy="733773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lang="en-US"/>
              <a:t>Result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3758545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제목 2"/>
          <p:cNvSpPr txBox="1">
            <a:spLocks noGrp="1"/>
          </p:cNvSpPr>
          <p:nvPr>
            <p:ph type="title"/>
          </p:nvPr>
        </p:nvSpPr>
        <p:spPr>
          <a:xfrm>
            <a:off x="143340" y="44638"/>
            <a:ext cx="11921782" cy="733773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lang="en-US"/>
              <a:t>Introduction</a:t>
            </a:r>
            <a:endParaRPr/>
          </a:p>
        </p:txBody>
      </p:sp>
      <p:sp>
        <p:nvSpPr>
          <p:cNvPr id="13" name="내용 개체 틀 1">
            <a:extLst>
              <a:ext uri="{FF2B5EF4-FFF2-40B4-BE49-F238E27FC236}">
                <a16:creationId xmlns:a16="http://schemas.microsoft.com/office/drawing/2014/main" id="{A27A2D61-5A99-40B7-B5F4-83CE2DB126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3340" y="1007886"/>
            <a:ext cx="11921782" cy="570073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5" lvl="1" indent="-342900">
              <a:lnSpc>
                <a:spcPct val="130000"/>
              </a:lnSpc>
              <a:buFont typeface="+mj-lt"/>
              <a:buAutoNum type="arabicPeriod"/>
              <a:tabLst>
                <a:tab pos="723900" algn="l"/>
                <a:tab pos="800100" algn="l"/>
              </a:tabLst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ko-KR" altLang="en-US" sz="1800">
                <a:solidFill>
                  <a:schemeClr val="tx1"/>
                </a:solidFill>
                <a:sym typeface="Helvetica"/>
              </a:rPr>
              <a:t>그러면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sample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을 수집하는데 어려움을 겪는다면 어떤식으로 충분한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train data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를 모을 수 있을까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?</a:t>
            </a:r>
          </a:p>
          <a:p>
            <a:pPr marL="912829" lvl="2" indent="-342900">
              <a:lnSpc>
                <a:spcPct val="130000"/>
              </a:lnSpc>
              <a:buFont typeface="+mj-lt"/>
              <a:buAutoNum type="arabicPeriod"/>
              <a:tabLst>
                <a:tab pos="723900" algn="l"/>
                <a:tab pos="800100" algn="l"/>
              </a:tabLst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ko-KR" sz="1800">
                <a:solidFill>
                  <a:schemeClr val="tx1"/>
                </a:solidFill>
                <a:sym typeface="Helvetica"/>
              </a:rPr>
              <a:t>noisy, incomplete sample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로 문제 해결</a:t>
            </a:r>
            <a:endParaRPr lang="en-US" altLang="ko-KR" sz="1800">
              <a:solidFill>
                <a:schemeClr val="tx1"/>
              </a:solidFill>
              <a:sym typeface="Helvetica"/>
            </a:endParaRPr>
          </a:p>
          <a:p>
            <a:pPr marL="514355" lvl="1" indent="-342900">
              <a:lnSpc>
                <a:spcPct val="130000"/>
              </a:lnSpc>
              <a:buFont typeface="+mj-lt"/>
              <a:buAutoNum type="arabicPeriod"/>
              <a:tabLst>
                <a:tab pos="723900" algn="l"/>
                <a:tab pos="800100" algn="l"/>
              </a:tabLst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ko-KR" sz="1800">
                <a:solidFill>
                  <a:schemeClr val="tx1"/>
                </a:solidFill>
                <a:sym typeface="Helvetica"/>
              </a:rPr>
              <a:t>observation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은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projection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이거나 더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general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한 다양한 종류의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measurement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일 수 있음</a:t>
            </a:r>
            <a:endParaRPr lang="en-US" altLang="ko-KR" sz="1800">
              <a:solidFill>
                <a:schemeClr val="tx1"/>
              </a:solidFill>
              <a:sym typeface="Helvetica"/>
            </a:endParaRPr>
          </a:p>
          <a:p>
            <a:pPr marL="514355" lvl="1" indent="-342900">
              <a:lnSpc>
                <a:spcPct val="130000"/>
              </a:lnSpc>
              <a:buFont typeface="+mj-lt"/>
              <a:buAutoNum type="arabicPeriod"/>
              <a:tabLst>
                <a:tab pos="723900" algn="l"/>
                <a:tab pos="800100" algn="l"/>
              </a:tabLst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ko-KR" sz="1800">
                <a:solidFill>
                  <a:schemeClr val="tx1"/>
                </a:solidFill>
                <a:sym typeface="Helvetica"/>
              </a:rPr>
              <a:t>unknown distribution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은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recoverable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함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.</a:t>
            </a:r>
          </a:p>
          <a:p>
            <a:pPr marL="514355" lvl="1" indent="-342900">
              <a:lnSpc>
                <a:spcPct val="130000"/>
              </a:lnSpc>
              <a:buFont typeface="+mj-lt"/>
              <a:buAutoNum type="arabicPeriod"/>
              <a:tabLst>
                <a:tab pos="723900" algn="l"/>
                <a:tab pos="800100" algn="l"/>
              </a:tabLst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ko-KR" altLang="en-US" sz="1800">
                <a:solidFill>
                  <a:schemeClr val="tx1"/>
                </a:solidFill>
                <a:sym typeface="Helvetica"/>
              </a:rPr>
              <a:t>해당 논문의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framework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와 이론에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 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대한 가정은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measurement process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가 알려져 있고 특정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technical condition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을 만족한다는 것임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.</a:t>
            </a:r>
          </a:p>
          <a:p>
            <a:pPr marL="514355" lvl="1" indent="-342900">
              <a:lnSpc>
                <a:spcPct val="130000"/>
              </a:lnSpc>
              <a:buFont typeface="+mj-lt"/>
              <a:buAutoNum type="arabicPeriod"/>
              <a:tabLst>
                <a:tab pos="723900" algn="l"/>
                <a:tab pos="800100" algn="l"/>
              </a:tabLst>
              <a:defRPr sz="1800">
                <a:latin typeface="+mn-lt"/>
                <a:ea typeface="+mn-ea"/>
                <a:cs typeface="+mn-cs"/>
                <a:sym typeface="Helvetica"/>
              </a:defRPr>
            </a:pPr>
            <a:endParaRPr lang="en-US" altLang="ko-KR" sz="1800">
              <a:solidFill>
                <a:schemeClr val="tx1"/>
              </a:solidFill>
              <a:sym typeface="Helvetica"/>
            </a:endParaRPr>
          </a:p>
          <a:p>
            <a:pPr marL="912829" lvl="2" indent="-342900">
              <a:lnSpc>
                <a:spcPct val="130000"/>
              </a:lnSpc>
              <a:buFont typeface="+mj-lt"/>
              <a:buAutoNum type="arabicPeriod"/>
              <a:tabLst>
                <a:tab pos="723900" algn="l"/>
                <a:tab pos="800100" algn="l"/>
              </a:tabLst>
              <a:defRPr sz="1800">
                <a:latin typeface="+mn-lt"/>
                <a:ea typeface="+mn-ea"/>
                <a:cs typeface="+mn-cs"/>
                <a:sym typeface="Helvetica"/>
              </a:defRPr>
            </a:pPr>
            <a:endParaRPr lang="en-US" altLang="ko-KR" sz="1800">
              <a:solidFill>
                <a:schemeClr val="tx1"/>
              </a:solidFill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8399205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제목 2"/>
          <p:cNvSpPr txBox="1">
            <a:spLocks noGrp="1"/>
          </p:cNvSpPr>
          <p:nvPr>
            <p:ph type="title"/>
          </p:nvPr>
        </p:nvSpPr>
        <p:spPr>
          <a:xfrm>
            <a:off x="143340" y="44638"/>
            <a:ext cx="11921782" cy="733773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lang="en-US"/>
              <a:t>Introduction</a:t>
            </a:r>
            <a:endParaRPr/>
          </a:p>
        </p:txBody>
      </p:sp>
      <p:sp>
        <p:nvSpPr>
          <p:cNvPr id="13" name="내용 개체 틀 1">
            <a:extLst>
              <a:ext uri="{FF2B5EF4-FFF2-40B4-BE49-F238E27FC236}">
                <a16:creationId xmlns:a16="http://schemas.microsoft.com/office/drawing/2014/main" id="{A27A2D61-5A99-40B7-B5F4-83CE2DB126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3340" y="1007886"/>
            <a:ext cx="11921782" cy="570073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5" lvl="1" indent="-342900">
              <a:lnSpc>
                <a:spcPct val="130000"/>
              </a:lnSpc>
              <a:buFont typeface="+mj-lt"/>
              <a:buAutoNum type="arabicPeriod"/>
              <a:tabLst>
                <a:tab pos="723900" algn="l"/>
                <a:tab pos="800100" algn="l"/>
              </a:tabLst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ko-KR" sz="1800">
                <a:solidFill>
                  <a:schemeClr val="tx1"/>
                </a:solidFill>
                <a:sym typeface="Helvetica"/>
              </a:rPr>
              <a:t>Ambient GAN</a:t>
            </a:r>
          </a:p>
          <a:p>
            <a:pPr marL="912829" lvl="2" indent="-342900">
              <a:lnSpc>
                <a:spcPct val="130000"/>
              </a:lnSpc>
              <a:buFont typeface="+mj-lt"/>
              <a:buAutoNum type="arabicPeriod"/>
              <a:tabLst>
                <a:tab pos="723900" algn="l"/>
                <a:tab pos="800100" algn="l"/>
              </a:tabLst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ko-KR" altLang="en-US" sz="1800">
                <a:solidFill>
                  <a:schemeClr val="tx1"/>
                </a:solidFill>
                <a:sym typeface="Helvetica"/>
              </a:rPr>
              <a:t>실제이미지와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generated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이미지를 구별하지 않음</a:t>
            </a:r>
            <a:endParaRPr lang="en-US" altLang="ko-KR" sz="1800">
              <a:solidFill>
                <a:schemeClr val="tx1"/>
              </a:solidFill>
              <a:sym typeface="Helvetica"/>
            </a:endParaRPr>
          </a:p>
          <a:p>
            <a:pPr marL="912829" lvl="2" indent="-342900">
              <a:lnSpc>
                <a:spcPct val="130000"/>
              </a:lnSpc>
              <a:buFont typeface="+mj-lt"/>
              <a:buAutoNum type="arabicPeriod"/>
              <a:tabLst>
                <a:tab pos="723900" algn="l"/>
                <a:tab pos="800100" algn="l"/>
              </a:tabLst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ko-KR" sz="1800">
                <a:solidFill>
                  <a:schemeClr val="tx1"/>
                </a:solidFill>
                <a:sym typeface="Helvetica"/>
              </a:rPr>
              <a:t>Discriminator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는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generated image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의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simulated measurement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와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real measurement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를 구별한다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.</a:t>
            </a:r>
          </a:p>
          <a:p>
            <a:pPr marL="912829" lvl="2" indent="-342900">
              <a:lnSpc>
                <a:spcPct val="130000"/>
              </a:lnSpc>
              <a:buFont typeface="+mj-lt"/>
              <a:buAutoNum type="arabicPeriod"/>
              <a:tabLst>
                <a:tab pos="723900" algn="l"/>
                <a:tab pos="800100" algn="l"/>
              </a:tabLst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ko-KR" altLang="en-US" sz="1800">
                <a:solidFill>
                  <a:schemeClr val="tx1"/>
                </a:solidFill>
                <a:sym typeface="Helvetica"/>
              </a:rPr>
              <a:t>복원 영상을 만들어서 실제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GT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와 비교 하는 것이 아닌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generator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가 만든 복원 결과물을 실제 측정이 관측한 것 처럼 시뮬레이션 하고 실제 측정값과 비교하는 것이다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.</a:t>
            </a:r>
          </a:p>
          <a:p>
            <a:pPr marL="912829" lvl="2" indent="-342900">
              <a:lnSpc>
                <a:spcPct val="130000"/>
              </a:lnSpc>
              <a:buFont typeface="+mj-lt"/>
              <a:buAutoNum type="arabicPeriod"/>
              <a:tabLst>
                <a:tab pos="723900" algn="l"/>
                <a:tab pos="800100" algn="l"/>
              </a:tabLst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ko-KR" altLang="en-US" sz="1800">
                <a:solidFill>
                  <a:schemeClr val="tx1"/>
                </a:solidFill>
                <a:sym typeface="Helvetica"/>
              </a:rPr>
              <a:t>극한의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noisy observation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이나 급격한 정보손실을 가지는 저차원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projection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으로 부터 양질의 복원을 가능하게 한다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.</a:t>
            </a:r>
          </a:p>
          <a:p>
            <a:pPr marL="912829" lvl="2" indent="-342900">
              <a:lnSpc>
                <a:spcPct val="130000"/>
              </a:lnSpc>
              <a:buFont typeface="+mj-lt"/>
              <a:buAutoNum type="arabicPeriod"/>
              <a:tabLst>
                <a:tab pos="723900" algn="l"/>
                <a:tab pos="800100" algn="l"/>
              </a:tabLst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ko-KR" altLang="en-US" sz="1800">
                <a:solidFill>
                  <a:schemeClr val="tx1"/>
                </a:solidFill>
                <a:sym typeface="Helvetica"/>
              </a:rPr>
              <a:t>좋은 영상품질을 가진 샘플을 통해 질적 복원 정도를 보여주고</a:t>
            </a:r>
            <a:endParaRPr lang="en-US" altLang="ko-KR" sz="1800">
              <a:solidFill>
                <a:schemeClr val="tx1"/>
              </a:solidFill>
              <a:sym typeface="Helvetica"/>
            </a:endParaRPr>
          </a:p>
          <a:p>
            <a:pPr marL="912829" lvl="2" indent="-342900">
              <a:lnSpc>
                <a:spcPct val="130000"/>
              </a:lnSpc>
              <a:buFont typeface="+mj-lt"/>
              <a:buAutoNum type="arabicPeriod"/>
              <a:tabLst>
                <a:tab pos="723900" algn="l"/>
                <a:tab pos="800100" algn="l"/>
              </a:tabLst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ko-KR" sz="1800">
                <a:solidFill>
                  <a:schemeClr val="tx1"/>
                </a:solidFill>
                <a:sym typeface="Helvetica"/>
              </a:rPr>
              <a:t>inception score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를 통해 정량적 평가를 진행한다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601535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제목 2"/>
          <p:cNvSpPr txBox="1">
            <a:spLocks noGrp="1"/>
          </p:cNvSpPr>
          <p:nvPr>
            <p:ph type="title"/>
          </p:nvPr>
        </p:nvSpPr>
        <p:spPr>
          <a:xfrm>
            <a:off x="143340" y="44638"/>
            <a:ext cx="11921782" cy="733773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lang="en-US"/>
              <a:t>Introduction</a:t>
            </a:r>
            <a:endParaRPr/>
          </a:p>
        </p:txBody>
      </p:sp>
      <p:sp>
        <p:nvSpPr>
          <p:cNvPr id="13" name="내용 개체 틀 1">
            <a:extLst>
              <a:ext uri="{FF2B5EF4-FFF2-40B4-BE49-F238E27FC236}">
                <a16:creationId xmlns:a16="http://schemas.microsoft.com/office/drawing/2014/main" id="{A27A2D61-5A99-40B7-B5F4-83CE2DB126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3340" y="1007886"/>
            <a:ext cx="11921782" cy="570073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5" lvl="1" indent="-342900">
              <a:lnSpc>
                <a:spcPct val="130000"/>
              </a:lnSpc>
              <a:buFont typeface="+mj-lt"/>
              <a:buAutoNum type="arabicPeriod"/>
              <a:tabLst>
                <a:tab pos="723900" algn="l"/>
                <a:tab pos="800100" algn="l"/>
              </a:tabLst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ko-KR" sz="1800">
                <a:solidFill>
                  <a:schemeClr val="tx1"/>
                </a:solidFill>
                <a:sym typeface="Helvetica"/>
              </a:rPr>
              <a:t>Theoretical results</a:t>
            </a:r>
          </a:p>
          <a:p>
            <a:pPr marL="912829" lvl="2" indent="-342900">
              <a:lnSpc>
                <a:spcPct val="130000"/>
              </a:lnSpc>
              <a:buFont typeface="+mj-lt"/>
              <a:buAutoNum type="arabicPeriod"/>
              <a:tabLst>
                <a:tab pos="723900" algn="l"/>
                <a:tab pos="800100" algn="l"/>
              </a:tabLst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ko-KR" sz="1800">
                <a:solidFill>
                  <a:schemeClr val="tx1"/>
                </a:solidFill>
                <a:sym typeface="Helvetica"/>
              </a:rPr>
              <a:t>Gaussian kernel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로 원본 영상을 합성하고 각 픽셀에 독립적인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Gaussian Noise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추가를 고려</a:t>
            </a:r>
            <a:endParaRPr lang="en-US" altLang="ko-KR" sz="1800">
              <a:solidFill>
                <a:schemeClr val="tx1"/>
              </a:solidFill>
              <a:sym typeface="Helvetica"/>
            </a:endParaRPr>
          </a:p>
          <a:p>
            <a:pPr marL="912829" lvl="2" indent="-342900">
              <a:lnSpc>
                <a:spcPct val="130000"/>
              </a:lnSpc>
              <a:buFont typeface="+mj-lt"/>
              <a:buAutoNum type="arabicPeriod"/>
              <a:tabLst>
                <a:tab pos="723900" algn="l"/>
                <a:tab pos="800100" algn="l"/>
              </a:tabLst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ko-KR" sz="1800">
                <a:solidFill>
                  <a:schemeClr val="tx1"/>
                </a:solidFill>
                <a:sym typeface="Helvetica"/>
              </a:rPr>
              <a:t>noise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로 인해서 이 프로세스는 단일영상에 대해 되돌릴 수 없음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.</a:t>
            </a:r>
          </a:p>
          <a:p>
            <a:pPr marL="912829" lvl="2" indent="-342900">
              <a:lnSpc>
                <a:spcPct val="130000"/>
              </a:lnSpc>
              <a:buFont typeface="+mj-lt"/>
              <a:buAutoNum type="arabicPeriod"/>
              <a:tabLst>
                <a:tab pos="723900" algn="l"/>
                <a:tab pos="800100" algn="l"/>
              </a:tabLst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ko-KR" altLang="en-US" sz="1800">
                <a:solidFill>
                  <a:schemeClr val="tx1"/>
                </a:solidFill>
                <a:sym typeface="Helvetica"/>
              </a:rPr>
              <a:t>하지만 측정 이미지의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distribution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은 고유하게 원본 이미지의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distribution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을 결정한다는 것을 보여줌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.</a:t>
            </a:r>
          </a:p>
          <a:p>
            <a:pPr marL="1290661" lvl="3" indent="-342900">
              <a:lnSpc>
                <a:spcPct val="130000"/>
              </a:lnSpc>
              <a:buFont typeface="+mj-lt"/>
              <a:buAutoNum type="arabicPeriod"/>
              <a:tabLst>
                <a:tab pos="723900" algn="l"/>
                <a:tab pos="800100" algn="l"/>
              </a:tabLst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ko-KR" altLang="en-US" sz="1800">
                <a:solidFill>
                  <a:schemeClr val="tx1"/>
                </a:solidFill>
                <a:sym typeface="Helvetica"/>
              </a:rPr>
              <a:t>이는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GAN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game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에 대한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pure Nash equilibrium(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최적의 상태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) 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이 반드시 실제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distribution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과 일치하는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generative model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을 찾아야 한다는 것을 암시한다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.</a:t>
            </a:r>
          </a:p>
          <a:p>
            <a:pPr marL="1290661" lvl="3" indent="-342900">
              <a:lnSpc>
                <a:spcPct val="130000"/>
              </a:lnSpc>
              <a:buFont typeface="+mj-lt"/>
              <a:buAutoNum type="arabicPeriod"/>
              <a:tabLst>
                <a:tab pos="723900" algn="l"/>
                <a:tab pos="800100" algn="l"/>
              </a:tabLst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ko-KR" altLang="en-US" sz="1800">
                <a:solidFill>
                  <a:schemeClr val="tx1"/>
                </a:solidFill>
                <a:sym typeface="Helvetica"/>
              </a:rPr>
              <a:t>본 논문에서 제안한 모델은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dropout measurement model(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확률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 p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에서 픽셀이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0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으로 세팅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)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과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random projection measurement model(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랜덤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Gaussian vector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를 가지는 이미지의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inner product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를 관찰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)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과 유사한 결과를 보여준다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.</a:t>
            </a:r>
          </a:p>
          <a:p>
            <a:pPr marL="569929" lvl="2" indent="0">
              <a:lnSpc>
                <a:spcPct val="130000"/>
              </a:lnSpc>
              <a:buNone/>
              <a:tabLst>
                <a:tab pos="723900" algn="l"/>
                <a:tab pos="800100" algn="l"/>
              </a:tabLst>
              <a:defRPr sz="1800">
                <a:latin typeface="+mn-lt"/>
                <a:ea typeface="+mn-ea"/>
                <a:cs typeface="+mn-cs"/>
                <a:sym typeface="Helvetica"/>
              </a:defRPr>
            </a:pPr>
            <a:endParaRPr lang="en-US" altLang="ko-KR" sz="1800">
              <a:solidFill>
                <a:schemeClr val="tx1"/>
              </a:solidFill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7094022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제목 2"/>
          <p:cNvSpPr txBox="1">
            <a:spLocks noGrp="1"/>
          </p:cNvSpPr>
          <p:nvPr>
            <p:ph type="title"/>
          </p:nvPr>
        </p:nvSpPr>
        <p:spPr>
          <a:xfrm>
            <a:off x="143340" y="44638"/>
            <a:ext cx="11921782" cy="733773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lang="en-US"/>
              <a:t>Introduction</a:t>
            </a:r>
            <a:endParaRPr/>
          </a:p>
        </p:txBody>
      </p:sp>
      <p:sp>
        <p:nvSpPr>
          <p:cNvPr id="13" name="내용 개체 틀 1">
            <a:extLst>
              <a:ext uri="{FF2B5EF4-FFF2-40B4-BE49-F238E27FC236}">
                <a16:creationId xmlns:a16="http://schemas.microsoft.com/office/drawing/2014/main" id="{A27A2D61-5A99-40B7-B5F4-83CE2DB126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3340" y="1007886"/>
            <a:ext cx="11921782" cy="5700732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514355" lvl="1" indent="-342900">
              <a:lnSpc>
                <a:spcPct val="130000"/>
              </a:lnSpc>
              <a:buFont typeface="+mj-lt"/>
              <a:buAutoNum type="arabicPeriod"/>
              <a:tabLst>
                <a:tab pos="723900" algn="l"/>
                <a:tab pos="800100" algn="l"/>
              </a:tabLst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ko-KR" sz="1800">
                <a:solidFill>
                  <a:schemeClr val="tx1"/>
                </a:solidFill>
                <a:sym typeface="Helvetica"/>
              </a:rPr>
              <a:t>Empirical</a:t>
            </a:r>
          </a:p>
          <a:p>
            <a:pPr marL="912829" lvl="2" indent="-342900">
              <a:lnSpc>
                <a:spcPct val="130000"/>
              </a:lnSpc>
              <a:buFont typeface="+mj-lt"/>
              <a:buAutoNum type="arabicPeriod"/>
              <a:tabLst>
                <a:tab pos="723900" algn="l"/>
                <a:tab pos="800100" algn="l"/>
              </a:tabLst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ko-KR" altLang="en-US" sz="1800">
                <a:solidFill>
                  <a:schemeClr val="tx1"/>
                </a:solidFill>
                <a:sym typeface="Helvetica"/>
              </a:rPr>
              <a:t>본 논문에서는 입증가능한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guarantees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를 가지지 않은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measurement model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을 고려</a:t>
            </a:r>
            <a:endParaRPr lang="en-US" altLang="ko-KR" sz="1800">
              <a:solidFill>
                <a:schemeClr val="tx1"/>
              </a:solidFill>
              <a:sym typeface="Helvetica"/>
            </a:endParaRPr>
          </a:p>
          <a:p>
            <a:pPr marL="912829" lvl="2" indent="-342900">
              <a:lnSpc>
                <a:spcPct val="130000"/>
              </a:lnSpc>
              <a:buFont typeface="+mj-lt"/>
              <a:buAutoNum type="arabicPeriod"/>
              <a:tabLst>
                <a:tab pos="723900" algn="l"/>
                <a:tab pos="800100" algn="l"/>
              </a:tabLst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ko-KR" sz="1800">
                <a:solidFill>
                  <a:schemeClr val="tx1"/>
                </a:solidFill>
                <a:sym typeface="Helvetica"/>
              </a:rPr>
              <a:t>Fig2</a:t>
            </a:r>
          </a:p>
          <a:p>
            <a:pPr marL="1290661" lvl="3" indent="-342900">
              <a:lnSpc>
                <a:spcPct val="130000"/>
              </a:lnSpc>
              <a:buFont typeface="+mj-lt"/>
              <a:buAutoNum type="arabicPeriod"/>
              <a:tabLst>
                <a:tab pos="723900" algn="l"/>
                <a:tab pos="800100" algn="l"/>
              </a:tabLst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ko-KR" sz="1800">
                <a:solidFill>
                  <a:schemeClr val="tx1"/>
                </a:solidFill>
                <a:sym typeface="Helvetica"/>
              </a:rPr>
              <a:t>CelebA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에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random occlusion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적용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.</a:t>
            </a:r>
          </a:p>
          <a:p>
            <a:pPr marL="1290661" lvl="3" indent="-342900">
              <a:lnSpc>
                <a:spcPct val="130000"/>
              </a:lnSpc>
              <a:buFont typeface="+mj-lt"/>
              <a:buAutoNum type="arabicPeriod"/>
              <a:tabLst>
                <a:tab pos="723900" algn="l"/>
                <a:tab pos="800100" algn="l"/>
              </a:tabLst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ko-KR" altLang="en-US" sz="1800">
                <a:solidFill>
                  <a:schemeClr val="tx1"/>
                </a:solidFill>
                <a:sym typeface="Helvetica"/>
              </a:rPr>
              <a:t>픽셀의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¼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이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0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으로 세팅</a:t>
            </a:r>
            <a:endParaRPr lang="en-US" altLang="ko-KR" sz="1800">
              <a:solidFill>
                <a:schemeClr val="tx1"/>
              </a:solidFill>
              <a:sym typeface="Helvetica"/>
            </a:endParaRPr>
          </a:p>
          <a:p>
            <a:pPr marL="1290661" lvl="3" indent="-342900">
              <a:lnSpc>
                <a:spcPct val="130000"/>
              </a:lnSpc>
              <a:buFont typeface="+mj-lt"/>
              <a:buAutoNum type="arabicPeriod"/>
              <a:tabLst>
                <a:tab pos="723900" algn="l"/>
                <a:tab pos="800100" algn="l"/>
              </a:tabLst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ko-KR" altLang="en-US" sz="1800">
                <a:solidFill>
                  <a:schemeClr val="tx1"/>
                </a:solidFill>
                <a:sym typeface="Helvetica"/>
              </a:rPr>
              <a:t>각 이미지를 모두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inpainting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하는 것은 매우 어렵기 때문에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inpainting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으로 데이터를 깨끗이 하고 그 다음 결과에 대해서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GAN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트레이닝 하는 것이 좋은 인조합성물을 만들어냄</a:t>
            </a:r>
            <a:endParaRPr lang="en-US" altLang="ko-KR" sz="1800">
              <a:solidFill>
                <a:schemeClr val="tx1"/>
              </a:solidFill>
              <a:sym typeface="Helvetica"/>
            </a:endParaRPr>
          </a:p>
          <a:p>
            <a:pPr marL="1290661" lvl="3" indent="-342900">
              <a:lnSpc>
                <a:spcPct val="130000"/>
              </a:lnSpc>
              <a:buFont typeface="+mj-lt"/>
              <a:buAutoNum type="arabicPeriod"/>
              <a:tabLst>
                <a:tab pos="723900" algn="l"/>
                <a:tab pos="800100" algn="l"/>
              </a:tabLst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ko-KR" sz="1800">
                <a:solidFill>
                  <a:schemeClr val="tx1"/>
                </a:solidFill>
                <a:sym typeface="Helvetica"/>
              </a:rPr>
              <a:t>Measurement process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를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GAN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학습에 통합하여 더 나은 샘플을 만들 수 있음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.</a:t>
            </a:r>
          </a:p>
          <a:p>
            <a:pPr marL="912829" lvl="2" indent="-342900">
              <a:lnSpc>
                <a:spcPct val="130000"/>
              </a:lnSpc>
              <a:buFont typeface="+mj-lt"/>
              <a:buAutoNum type="arabicPeriod"/>
              <a:tabLst>
                <a:tab pos="723900" algn="l"/>
                <a:tab pos="800100" algn="l"/>
              </a:tabLst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ko-KR" sz="1800">
                <a:solidFill>
                  <a:schemeClr val="tx1"/>
                </a:solidFill>
                <a:sym typeface="Helvetica"/>
              </a:rPr>
              <a:t>Fig3a</a:t>
            </a:r>
          </a:p>
          <a:p>
            <a:pPr marL="1290661" lvl="3" indent="-342900">
              <a:lnSpc>
                <a:spcPct val="130000"/>
              </a:lnSpc>
              <a:buFont typeface="+mj-lt"/>
              <a:buAutoNum type="arabicPeriod"/>
              <a:tabLst>
                <a:tab pos="723900" algn="l"/>
                <a:tab pos="800100" algn="l"/>
              </a:tabLst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ko-KR" sz="1800">
                <a:solidFill>
                  <a:schemeClr val="tx1"/>
                </a:solidFill>
                <a:sym typeface="Helvetica"/>
              </a:rPr>
              <a:t>CelebA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데이터 셋에서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noisy, blurred image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로 부터 학습하는 것을 고려</a:t>
            </a:r>
            <a:endParaRPr lang="en-US" altLang="ko-KR" sz="1800">
              <a:solidFill>
                <a:schemeClr val="tx1"/>
              </a:solidFill>
              <a:sym typeface="Helvetica"/>
            </a:endParaRPr>
          </a:p>
          <a:p>
            <a:pPr marL="1290661" lvl="3" indent="-342900">
              <a:lnSpc>
                <a:spcPct val="130000"/>
              </a:lnSpc>
              <a:buFont typeface="+mj-lt"/>
              <a:buAutoNum type="arabicPeriod"/>
              <a:tabLst>
                <a:tab pos="723900" algn="l"/>
                <a:tab pos="800100" algn="l"/>
              </a:tabLst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ko-KR" altLang="en-US" sz="1800">
                <a:solidFill>
                  <a:schemeClr val="tx1"/>
                </a:solidFill>
                <a:sym typeface="Helvetica"/>
              </a:rPr>
              <a:t>각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 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이미지는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Gaussian Kernel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로 합성되고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IID Gaussian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noise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가 각 픽셀에 합쳐진다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.</a:t>
            </a:r>
          </a:p>
          <a:p>
            <a:pPr marL="1290661" lvl="3" indent="-342900">
              <a:lnSpc>
                <a:spcPct val="130000"/>
              </a:lnSpc>
              <a:buFont typeface="+mj-lt"/>
              <a:buAutoNum type="arabicPeriod"/>
              <a:tabLst>
                <a:tab pos="723900" algn="l"/>
                <a:tab pos="800100" algn="l"/>
              </a:tabLst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ko-KR" sz="1800">
                <a:solidFill>
                  <a:schemeClr val="tx1"/>
                </a:solidFill>
                <a:sym typeface="Helvetica"/>
              </a:rPr>
              <a:t>Wiener deconvolution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으로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denoised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된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image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에 대한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GAN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학습은 낮은 품질의 샘플 생산으로 이끌지만</a:t>
            </a:r>
            <a:endParaRPr lang="en-US" altLang="ko-KR" sz="1800">
              <a:solidFill>
                <a:schemeClr val="tx1"/>
              </a:solidFill>
              <a:sym typeface="Helvetica"/>
            </a:endParaRPr>
          </a:p>
          <a:p>
            <a:pPr marL="1290661" lvl="3" indent="-342900">
              <a:lnSpc>
                <a:spcPct val="130000"/>
              </a:lnSpc>
              <a:buFont typeface="+mj-lt"/>
              <a:buAutoNum type="arabicPeriod"/>
              <a:tabLst>
                <a:tab pos="723900" algn="l"/>
                <a:tab pos="800100" algn="l"/>
              </a:tabLst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ko-KR" altLang="en-US" sz="1800">
                <a:solidFill>
                  <a:schemeClr val="tx1"/>
                </a:solidFill>
                <a:sym typeface="Helvetica"/>
              </a:rPr>
              <a:t>본 논문에서 제안한 모델은 더 깔끔한 샘플을 만들어 낸다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014941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제목 2"/>
          <p:cNvSpPr txBox="1">
            <a:spLocks noGrp="1"/>
          </p:cNvSpPr>
          <p:nvPr>
            <p:ph type="title"/>
          </p:nvPr>
        </p:nvSpPr>
        <p:spPr>
          <a:xfrm>
            <a:off x="143340" y="44638"/>
            <a:ext cx="11921782" cy="733773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lang="en-US"/>
              <a:t>Introduction</a:t>
            </a:r>
            <a:endParaRPr/>
          </a:p>
        </p:txBody>
      </p:sp>
      <p:sp>
        <p:nvSpPr>
          <p:cNvPr id="13" name="내용 개체 틀 1">
            <a:extLst>
              <a:ext uri="{FF2B5EF4-FFF2-40B4-BE49-F238E27FC236}">
                <a16:creationId xmlns:a16="http://schemas.microsoft.com/office/drawing/2014/main" id="{A27A2D61-5A99-40B7-B5F4-83CE2DB126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3340" y="1007886"/>
            <a:ext cx="11921782" cy="570073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5" lvl="1" indent="-342900">
              <a:lnSpc>
                <a:spcPct val="130000"/>
              </a:lnSpc>
              <a:buFont typeface="+mj-lt"/>
              <a:buAutoNum type="arabicPeriod"/>
              <a:tabLst>
                <a:tab pos="723900" algn="l"/>
                <a:tab pos="800100" algn="l"/>
              </a:tabLst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ko-KR" sz="1800">
                <a:solidFill>
                  <a:schemeClr val="tx1"/>
                </a:solidFill>
                <a:sym typeface="Helvetica"/>
              </a:rPr>
              <a:t>Empirical</a:t>
            </a:r>
          </a:p>
          <a:p>
            <a:pPr marL="912829" lvl="2" indent="-342900">
              <a:lnSpc>
                <a:spcPct val="130000"/>
              </a:lnSpc>
              <a:buFont typeface="+mj-lt"/>
              <a:buAutoNum type="arabicPeriod"/>
              <a:tabLst>
                <a:tab pos="723900" algn="l"/>
                <a:tab pos="800100" algn="l"/>
              </a:tabLst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ko-KR" sz="1800">
                <a:solidFill>
                  <a:schemeClr val="tx1"/>
                </a:solidFill>
                <a:sym typeface="Helvetica"/>
              </a:rPr>
              <a:t>Fig3b</a:t>
            </a:r>
          </a:p>
          <a:p>
            <a:pPr marL="1290661" lvl="3" indent="-342900">
              <a:lnSpc>
                <a:spcPct val="130000"/>
              </a:lnSpc>
              <a:buFont typeface="+mj-lt"/>
              <a:buAutoNum type="arabicPeriod"/>
              <a:tabLst>
                <a:tab pos="723900" algn="l"/>
                <a:tab pos="800100" algn="l"/>
              </a:tabLst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ko-KR" sz="1800">
                <a:solidFill>
                  <a:schemeClr val="tx1"/>
                </a:solidFill>
                <a:sym typeface="Helvetica"/>
              </a:rPr>
              <a:t>MNIST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의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2D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 이미지에 대한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generative model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학습을 고려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(1D projection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pair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로 부터의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)</a:t>
            </a:r>
          </a:p>
          <a:p>
            <a:pPr marL="1290661" lvl="3" indent="-342900">
              <a:lnSpc>
                <a:spcPct val="130000"/>
              </a:lnSpc>
              <a:buFont typeface="+mj-lt"/>
              <a:buAutoNum type="arabicPeriod"/>
              <a:tabLst>
                <a:tab pos="723900" algn="l"/>
                <a:tab pos="800100" algn="l"/>
              </a:tabLst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ko-KR" altLang="en-US" sz="1800">
                <a:solidFill>
                  <a:schemeClr val="tx1"/>
                </a:solidFill>
                <a:sym typeface="Helvetica"/>
              </a:rPr>
              <a:t>즉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measurement 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는 두개의 랜덤 라인을 고르는 것과 각 라인에 대한 이미지를 투영하는 것으로 구성</a:t>
            </a:r>
            <a:endParaRPr lang="en-US" altLang="ko-KR" sz="1800">
              <a:solidFill>
                <a:schemeClr val="tx1"/>
              </a:solidFill>
              <a:sym typeface="Helvetica"/>
            </a:endParaRPr>
          </a:p>
          <a:p>
            <a:pPr marL="1290661" lvl="3" indent="-342900">
              <a:lnSpc>
                <a:spcPct val="130000"/>
              </a:lnSpc>
              <a:buFont typeface="+mj-lt"/>
              <a:buAutoNum type="arabicPeriod"/>
              <a:tabLst>
                <a:tab pos="723900" algn="l"/>
                <a:tab pos="800100" algn="l"/>
              </a:tabLst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ko-KR" sz="1800">
                <a:solidFill>
                  <a:schemeClr val="tx1"/>
                </a:solidFill>
                <a:sym typeface="Helvetica"/>
              </a:rPr>
              <a:t>line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을 따른 관찰된 값들은 해당 점에 투영된 모든 픽셀의 합</a:t>
            </a:r>
            <a:endParaRPr lang="en-US" altLang="ko-KR" sz="1800">
              <a:solidFill>
                <a:schemeClr val="tx1"/>
              </a:solidFill>
              <a:sym typeface="Helvetica"/>
            </a:endParaRPr>
          </a:p>
          <a:p>
            <a:pPr marL="1290661" lvl="3" indent="-342900">
              <a:lnSpc>
                <a:spcPct val="130000"/>
              </a:lnSpc>
              <a:buFont typeface="+mj-lt"/>
              <a:buAutoNum type="arabicPeriod"/>
              <a:tabLst>
                <a:tab pos="723900" algn="l"/>
                <a:tab pos="800100" algn="l"/>
              </a:tabLst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ko-KR" altLang="en-US" sz="1800">
                <a:solidFill>
                  <a:schemeClr val="tx1"/>
                </a:solidFill>
                <a:sym typeface="Helvetica"/>
              </a:rPr>
              <a:t>두가지의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variant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를 고려</a:t>
            </a:r>
            <a:endParaRPr lang="en-US" altLang="ko-KR" sz="1800">
              <a:solidFill>
                <a:schemeClr val="tx1"/>
              </a:solidFill>
              <a:sym typeface="Helvetica"/>
            </a:endParaRPr>
          </a:p>
          <a:p>
            <a:pPr marL="1786769" lvl="4" indent="-342900">
              <a:lnSpc>
                <a:spcPct val="130000"/>
              </a:lnSpc>
              <a:buFont typeface="+mj-lt"/>
              <a:buAutoNum type="arabicPeriod"/>
              <a:tabLst>
                <a:tab pos="723900" algn="l"/>
                <a:tab pos="800100" algn="l"/>
              </a:tabLst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ko-KR" sz="1800">
                <a:solidFill>
                  <a:schemeClr val="tx1"/>
                </a:solidFill>
                <a:sym typeface="Helvetica"/>
              </a:rPr>
              <a:t>line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선택이 잊혀짐</a:t>
            </a:r>
            <a:endParaRPr lang="en-US" altLang="ko-KR" sz="1800">
              <a:solidFill>
                <a:schemeClr val="tx1"/>
              </a:solidFill>
              <a:sym typeface="Helvetica"/>
            </a:endParaRPr>
          </a:p>
          <a:p>
            <a:pPr marL="2651817" lvl="5" indent="-342900">
              <a:lnSpc>
                <a:spcPct val="130000"/>
              </a:lnSpc>
              <a:buFont typeface="+mj-lt"/>
              <a:buAutoNum type="arabicPeriod"/>
              <a:tabLst>
                <a:tab pos="723900" algn="l"/>
                <a:tab pos="800100" algn="l"/>
              </a:tabLst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ko-KR" altLang="en-US" sz="1800">
                <a:solidFill>
                  <a:schemeClr val="tx1"/>
                </a:solidFill>
                <a:sym typeface="Helvetica"/>
              </a:rPr>
              <a:t>회전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, 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반사까지의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distribution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을 식별할 수 는 없다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.</a:t>
            </a:r>
          </a:p>
          <a:p>
            <a:pPr marL="1786769" lvl="4" indent="-342900">
              <a:lnSpc>
                <a:spcPct val="130000"/>
              </a:lnSpc>
              <a:buFont typeface="+mj-lt"/>
              <a:buAutoNum type="arabicPeriod"/>
              <a:tabLst>
                <a:tab pos="723900" algn="l"/>
                <a:tab pos="800100" algn="l"/>
              </a:tabLst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ko-KR" sz="1800">
                <a:solidFill>
                  <a:schemeClr val="tx1"/>
                </a:solidFill>
                <a:sym typeface="Helvetica"/>
              </a:rPr>
              <a:t>line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선택이 포함됨</a:t>
            </a:r>
            <a:endParaRPr lang="en-US" altLang="ko-KR" sz="1800">
              <a:solidFill>
                <a:schemeClr val="tx1"/>
              </a:solidFill>
              <a:sym typeface="Helvetica"/>
            </a:endParaRPr>
          </a:p>
          <a:p>
            <a:pPr marL="1290661" lvl="3" indent="-342900">
              <a:lnSpc>
                <a:spcPct val="130000"/>
              </a:lnSpc>
              <a:buFont typeface="+mj-lt"/>
              <a:buAutoNum type="arabicPeriod"/>
              <a:tabLst>
                <a:tab pos="723900" algn="l"/>
                <a:tab pos="800100" algn="l"/>
              </a:tabLst>
              <a:defRPr sz="1800">
                <a:latin typeface="+mn-lt"/>
                <a:ea typeface="+mn-ea"/>
                <a:cs typeface="+mn-cs"/>
                <a:sym typeface="Helvetica"/>
              </a:defRPr>
            </a:pPr>
            <a:endParaRPr lang="en-US" altLang="ko-KR" sz="1800">
              <a:solidFill>
                <a:schemeClr val="tx1"/>
              </a:solidFill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10759696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제목 2"/>
          <p:cNvSpPr txBox="1">
            <a:spLocks noGrp="1"/>
          </p:cNvSpPr>
          <p:nvPr>
            <p:ph type="title"/>
          </p:nvPr>
        </p:nvSpPr>
        <p:spPr>
          <a:xfrm>
            <a:off x="143340" y="44638"/>
            <a:ext cx="11921782" cy="733773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lang="en-US"/>
              <a:t>Introduction</a:t>
            </a:r>
            <a:endParaRPr/>
          </a:p>
        </p:txBody>
      </p:sp>
      <p:sp>
        <p:nvSpPr>
          <p:cNvPr id="13" name="내용 개체 틀 1">
            <a:extLst>
              <a:ext uri="{FF2B5EF4-FFF2-40B4-BE49-F238E27FC236}">
                <a16:creationId xmlns:a16="http://schemas.microsoft.com/office/drawing/2014/main" id="{A27A2D61-5A99-40B7-B5F4-83CE2DB126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3340" y="1007886"/>
            <a:ext cx="11921782" cy="570073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5" lvl="1" indent="-342900">
              <a:lnSpc>
                <a:spcPct val="130000"/>
              </a:lnSpc>
              <a:buFont typeface="+mj-lt"/>
              <a:buAutoNum type="arabicPeriod"/>
              <a:tabLst>
                <a:tab pos="723900" algn="l"/>
                <a:tab pos="800100" algn="l"/>
              </a:tabLst>
              <a:defRPr sz="1800">
                <a:latin typeface="+mn-lt"/>
                <a:ea typeface="+mn-ea"/>
                <a:cs typeface="+mn-cs"/>
                <a:sym typeface="Helvetica"/>
              </a:defRPr>
            </a:pPr>
            <a:endParaRPr lang="en-US" altLang="ko-KR" sz="1800">
              <a:solidFill>
                <a:schemeClr val="tx1"/>
              </a:solidFill>
              <a:sym typeface="Helvetic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F48B5D-7847-4D8D-B3A9-F0372867E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341" y="975023"/>
            <a:ext cx="5758831" cy="24539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2354B67-C99F-4FB9-970B-0D52B4008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729" y="3429000"/>
            <a:ext cx="6048542" cy="289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09124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제목 2"/>
          <p:cNvSpPr txBox="1">
            <a:spLocks noGrp="1"/>
          </p:cNvSpPr>
          <p:nvPr>
            <p:ph type="title"/>
          </p:nvPr>
        </p:nvSpPr>
        <p:spPr>
          <a:xfrm>
            <a:off x="143340" y="44638"/>
            <a:ext cx="11921782" cy="733773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lang="en-US"/>
              <a:t>Related</a:t>
            </a:r>
            <a:r>
              <a:rPr lang="ko-KR" altLang="en-US"/>
              <a:t> </a:t>
            </a:r>
            <a:r>
              <a:rPr lang="en-US" altLang="ko-KR"/>
              <a:t>Work</a:t>
            </a:r>
            <a:endParaRPr/>
          </a:p>
        </p:txBody>
      </p:sp>
      <p:sp>
        <p:nvSpPr>
          <p:cNvPr id="13" name="내용 개체 틀 1">
            <a:extLst>
              <a:ext uri="{FF2B5EF4-FFF2-40B4-BE49-F238E27FC236}">
                <a16:creationId xmlns:a16="http://schemas.microsoft.com/office/drawing/2014/main" id="{A27A2D61-5A99-40B7-B5F4-83CE2DB126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3340" y="1007886"/>
            <a:ext cx="11921782" cy="570073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5" lvl="1" indent="-342900">
              <a:lnSpc>
                <a:spcPct val="130000"/>
              </a:lnSpc>
              <a:buFont typeface="+mj-lt"/>
              <a:buAutoNum type="arabicPeriod"/>
              <a:tabLst>
                <a:tab pos="723900" algn="l"/>
                <a:tab pos="800100" algn="l"/>
              </a:tabLst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ko-KR" sz="1800">
                <a:solidFill>
                  <a:schemeClr val="tx1"/>
                </a:solidFill>
                <a:sym typeface="Helvetica"/>
              </a:rPr>
              <a:t>Bora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et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al(2017)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논문은 잘못된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inverse problem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을 해결하기 위한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generative prior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의 효용성 탐구</a:t>
            </a:r>
            <a:endParaRPr lang="en-US" altLang="ko-KR" sz="1800">
              <a:solidFill>
                <a:schemeClr val="tx1"/>
              </a:solidFill>
              <a:sym typeface="Helvetica"/>
            </a:endParaRPr>
          </a:p>
          <a:p>
            <a:pPr marL="514355" lvl="1" indent="-342900">
              <a:lnSpc>
                <a:spcPct val="130000"/>
              </a:lnSpc>
              <a:buFont typeface="+mj-lt"/>
              <a:buAutoNum type="arabicPeriod"/>
              <a:tabLst>
                <a:tab pos="723900" algn="l"/>
                <a:tab pos="800100" algn="l"/>
              </a:tabLst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ko-KR" sz="1800">
                <a:solidFill>
                  <a:schemeClr val="tx1"/>
                </a:solidFill>
                <a:sym typeface="Helvetica"/>
              </a:rPr>
              <a:t>Neyshabur et al(2017)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논문은 일련의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discriminator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에 대한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generator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를 훈련시키고 각 데이터의 다른 저차원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projection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에 관한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operation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은 안정성을 향상시킨다고 보여준다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.</a:t>
            </a:r>
          </a:p>
          <a:p>
            <a:pPr marL="514355" lvl="1" indent="-342900">
              <a:lnSpc>
                <a:spcPct val="130000"/>
              </a:lnSpc>
              <a:buFont typeface="+mj-lt"/>
              <a:buAutoNum type="arabicPeriod"/>
              <a:tabLst>
                <a:tab pos="723900" algn="l"/>
                <a:tab pos="800100" algn="l"/>
              </a:tabLst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ko-KR" altLang="en-US" sz="1800">
                <a:solidFill>
                  <a:schemeClr val="tx1"/>
                </a:solidFill>
                <a:sym typeface="Helvetica"/>
              </a:rPr>
              <a:t>본논문은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Gadelha et al.(2016)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과 가장 연관이 있다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.</a:t>
            </a:r>
          </a:p>
          <a:p>
            <a:pPr marL="912829" lvl="2" indent="-342900">
              <a:lnSpc>
                <a:spcPct val="130000"/>
              </a:lnSpc>
              <a:buFont typeface="+mj-lt"/>
              <a:buAutoNum type="arabicPeriod"/>
              <a:tabLst>
                <a:tab pos="723900" algn="l"/>
                <a:tab pos="800100" algn="l"/>
              </a:tabLst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ko-KR" sz="1800">
                <a:solidFill>
                  <a:schemeClr val="tx1"/>
                </a:solidFill>
                <a:sym typeface="Helvetica"/>
              </a:rPr>
              <a:t>3D 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오브젝트를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2D projection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으로 부터 만듬</a:t>
            </a:r>
            <a:endParaRPr lang="en-US" altLang="ko-KR" sz="1800">
              <a:solidFill>
                <a:schemeClr val="tx1"/>
              </a:solidFill>
              <a:sym typeface="Helvetica"/>
            </a:endParaRPr>
          </a:p>
          <a:p>
            <a:pPr marL="912829" lvl="2" indent="-342900">
              <a:lnSpc>
                <a:spcPct val="130000"/>
              </a:lnSpc>
              <a:buFont typeface="+mj-lt"/>
              <a:buAutoNum type="arabicPeriod"/>
              <a:tabLst>
                <a:tab pos="723900" algn="l"/>
                <a:tab pos="800100" algn="l"/>
              </a:tabLst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ko-KR" sz="1800">
                <a:solidFill>
                  <a:schemeClr val="tx1"/>
                </a:solidFill>
                <a:sym typeface="Helvetica"/>
              </a:rPr>
              <a:t>measurement process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가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Voxel occupancy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의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weighted sum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을 사용하여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2D projection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생성하는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GAN framework</a:t>
            </a:r>
          </a:p>
          <a:p>
            <a:pPr marL="912829" lvl="2" indent="-342900">
              <a:lnSpc>
                <a:spcPct val="130000"/>
              </a:lnSpc>
              <a:buFont typeface="+mj-lt"/>
              <a:buAutoNum type="arabicPeriod"/>
              <a:tabLst>
                <a:tab pos="723900" algn="l"/>
                <a:tab pos="800100" algn="l"/>
              </a:tabLst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ko-KR" altLang="en-US" sz="1800">
                <a:solidFill>
                  <a:schemeClr val="tx1"/>
                </a:solidFill>
                <a:sym typeface="Helvetica"/>
              </a:rPr>
              <a:t>이러한 설정이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AmbientGAN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의 특별한 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case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임</a:t>
            </a:r>
            <a:r>
              <a:rPr lang="en-US" altLang="ko-KR" sz="1800">
                <a:solidFill>
                  <a:schemeClr val="tx1"/>
                </a:solidFill>
                <a:sym typeface="Helvetica"/>
              </a:rPr>
              <a:t>? -&gt; </a:t>
            </a:r>
            <a:r>
              <a:rPr lang="ko-KR" altLang="en-US" sz="1800">
                <a:solidFill>
                  <a:schemeClr val="tx1"/>
                </a:solidFill>
                <a:sym typeface="Helvetica"/>
              </a:rPr>
              <a:t>뭔소리고</a:t>
            </a:r>
            <a:endParaRPr lang="en-US" altLang="ko-KR" sz="1800">
              <a:solidFill>
                <a:schemeClr val="tx1"/>
              </a:solidFill>
              <a:sym typeface="Helvetica"/>
            </a:endParaRPr>
          </a:p>
          <a:p>
            <a:pPr marL="912829" lvl="2" indent="-342900">
              <a:lnSpc>
                <a:spcPct val="130000"/>
              </a:lnSpc>
              <a:buFont typeface="+mj-lt"/>
              <a:buAutoNum type="arabicPeriod"/>
              <a:tabLst>
                <a:tab pos="723900" algn="l"/>
                <a:tab pos="800100" algn="l"/>
              </a:tabLst>
              <a:defRPr sz="1800">
                <a:latin typeface="+mn-lt"/>
                <a:ea typeface="+mn-ea"/>
                <a:cs typeface="+mn-cs"/>
                <a:sym typeface="Helvetica"/>
              </a:defRPr>
            </a:pPr>
            <a:endParaRPr lang="en-US" altLang="ko-KR" sz="1800">
              <a:solidFill>
                <a:schemeClr val="tx1"/>
              </a:solidFill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28546356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1_디자인 사용자 지정">
  <a:themeElements>
    <a:clrScheme name="1_디자인 사용자 지정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1_디자인 사용자 지정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1_디자인 사용자 지정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디자인 사용자 지정">
  <a:themeElements>
    <a:clrScheme name="1_디자인 사용자 지정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1_디자인 사용자 지정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1_디자인 사용자 지정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59372</TotalTime>
  <Words>1426</Words>
  <Application>Microsoft Office PowerPoint</Application>
  <PresentationFormat>와이드스크린</PresentationFormat>
  <Paragraphs>154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맑은 고딕</vt:lpstr>
      <vt:lpstr>Arial</vt:lpstr>
      <vt:lpstr>Calibri</vt:lpstr>
      <vt:lpstr>Cambria Math</vt:lpstr>
      <vt:lpstr>Helvetica</vt:lpstr>
      <vt:lpstr>1_디자인 사용자 지정</vt:lpstr>
      <vt:lpstr>PowerPoint 프레젠테이션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Related Work</vt:lpstr>
      <vt:lpstr>Notation and our approach</vt:lpstr>
      <vt:lpstr>Notation and our approach</vt:lpstr>
      <vt:lpstr>Notation and our approach</vt:lpstr>
      <vt:lpstr>Measurement Models</vt:lpstr>
      <vt:lpstr>Dataset and Model Architecture</vt:lpstr>
      <vt:lpstr>Baseline</vt:lpstr>
      <vt:lpstr>Baseline</vt:lpstr>
      <vt:lpstr>Result</vt:lpstr>
      <vt:lpstr>Result</vt:lpstr>
      <vt:lpstr>Result</vt:lpstr>
      <vt:lpstr>Result</vt:lpstr>
      <vt:lpstr>Result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김문업</cp:lastModifiedBy>
  <cp:revision>228</cp:revision>
  <dcterms:modified xsi:type="dcterms:W3CDTF">2021-04-23T10:49:10Z</dcterms:modified>
</cp:coreProperties>
</file>